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9ECC"/>
    <a:srgbClr val="F38569"/>
    <a:srgbClr val="D6F2FC"/>
    <a:srgbClr val="FBD7CD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5" autoAdjust="0"/>
    <p:restoredTop sz="94669" autoAdjust="0"/>
  </p:normalViewPr>
  <p:slideViewPr>
    <p:cSldViewPr snapToGrid="0">
      <p:cViewPr varScale="1">
        <p:scale>
          <a:sx n="145" d="100"/>
          <a:sy n="145" d="100"/>
        </p:scale>
        <p:origin x="116" y="2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2A267-141A-49ED-876D-64629DB6CF68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DF4CC-5B66-4669-9E7A-EF2914D383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9346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0DF4CC-5B66-4669-9E7A-EF2914D3835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5759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EE61A-207D-4A3F-7C40-19091D232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26B6A-9E86-8E43-5BAB-8471B9D9C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62CC9-0C41-15CE-713E-EC01A1D1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E0FF0-ACC6-4D62-B86D-398FFF224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AD76B-650F-3ED2-C304-BB79036A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93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7387-EA35-4EE2-6670-6DF3FAA0D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0788A-FD6F-7522-6E8A-FAAC5A715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18D8B-CBBF-EECE-31C5-1192807D7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F87A-4763-F1A0-4AE0-84C5BD54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19B47-1B6A-63BE-4DE2-16676F240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11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758136-567E-8D37-F61F-199D689D2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369A60-A38C-A6D4-32A3-86E134A01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E960C-B56E-DB4D-E8D0-33A1B622C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4A3EB-8BED-1709-39C6-51CF5410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49D46-DF3B-FD60-9516-CF1493B8A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431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B118A-FE3F-C9DF-DE5A-F0D73DDC6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08EC-ABB2-E76F-633B-DBDF1E732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78974-C4F2-8711-11B8-9848F222B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E7673-EF2F-14A3-DEF8-BC9DA7986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A89F-7243-D292-3AD4-08EC04F4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907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85D59-E8C7-8CC7-F858-B9378DC4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62EA1-04ED-F1FA-E98E-30545DEB0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42453-78BF-426F-A61B-204E1397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DA884-EDDF-871D-8337-09375C2F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70642-04E9-B157-706D-26744A109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145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FF0BC-1882-6324-18B9-F6764847E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42F5F-2543-D4C7-5AA5-A043BA337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21C13-DCB9-1969-63B8-5A302B801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87DD2-061B-F827-1384-E9CAC320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8FB56-F32D-825C-E50D-BD39A75F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EE455-79C9-48DE-2016-6950622D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29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1D1F-23BD-639B-A3B6-8814F8083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E3F36-14F9-49DC-299F-0DC1CC423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EB664-C959-95D9-ACCC-325E19090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457767-600B-A675-CBE7-6BFC06196B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3F4A9-FF5D-A0F5-0F83-77BF18DAE8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F42A5F-CE2F-7993-0510-64578377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8F6015-8882-7328-A711-B0D2C46C9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7C3C8B-8D0E-0F17-1116-8AE5387A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899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BD707-FCB4-231A-5733-0E7A9DFDB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824F06-79B7-138A-C4A2-413E33E5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C35A1-A9E8-72A9-8FA6-F9806589A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7A7C24-D0B9-1D7A-0463-6FE9E68B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15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E18238-4B1A-1862-612B-DC3D1767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11C22-E447-D089-677B-D1FE22EA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1F8D4-0E9E-AED4-0201-611062578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130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617F-5DCF-7F13-0E40-27504387B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62CE1-7EE3-F425-2D83-CCA5AF8B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E1C59-CF00-A4F1-3274-873729A31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9C310-6DF2-9C15-D4DC-27D14EC0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C4D11-A42C-908A-588D-EBAD5C50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5DAE2-74C9-6558-E2EF-584157E3B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15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F50C-C951-8973-3F01-F34F32252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91995D-BD0E-128D-64C8-5E92D9813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EC8C1-747E-3A94-F978-CCAB13912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C1BC5-7DCB-2575-6F37-40BD9FEEC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0F698-33D2-ED0E-046D-0014E461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FFA475-8401-B4F6-8E24-FB405077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177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nalysistabs Logo">
            <a:extLst>
              <a:ext uri="{FF2B5EF4-FFF2-40B4-BE49-F238E27FC236}">
                <a16:creationId xmlns:a16="http://schemas.microsoft.com/office/drawing/2014/main" id="{F0A22659-A39A-C127-16E6-21A832E5D9E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BB2444-AE5C-0582-E2B0-64571F5CE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89FBF-DCDA-D783-8748-83315BE33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33793-36D6-F2F2-3216-3FEFE8B81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7A611-BEF1-4B27-A167-EBB50C7200DB}" type="datetimeFigureOut">
              <a:rPr lang="en-IN" smtClean="0"/>
              <a:t>07-03-2026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4D947-E767-51EA-FA5A-D88667008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BF46F-D396-0699-1C11-78ACBACA9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7519A-969F-42DB-B7BC-5C959467D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664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xcelx.com/templates/" TargetMode="External"/><Relationship Id="rId2" Type="http://schemas.openxmlformats.org/officeDocument/2006/relationships/hyperlink" Target="https://analysistabs.org/?utm_source=xlx&amp;utm_medium=pptgc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Analysistabs Logo">
            <a:extLst>
              <a:ext uri="{FF2B5EF4-FFF2-40B4-BE49-F238E27FC236}">
                <a16:creationId xmlns:a16="http://schemas.microsoft.com/office/drawing/2014/main" id="{665899E5-C870-B813-98EA-CDCD4128B15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grpSp>
        <p:nvGrpSpPr>
          <p:cNvPr id="194" name="Group_Analysistabs_1">
            <a:extLst>
              <a:ext uri="{FF2B5EF4-FFF2-40B4-BE49-F238E27FC236}">
                <a16:creationId xmlns:a16="http://schemas.microsoft.com/office/drawing/2014/main" id="{9D3EE77A-7921-4A5A-8251-38ECE259B5E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81000" y="621844"/>
            <a:ext cx="11485880" cy="6085542"/>
            <a:chOff x="381000" y="621844"/>
            <a:chExt cx="11485880" cy="6085542"/>
          </a:xfrm>
        </p:grpSpPr>
        <p:sp>
          <p:nvSpPr>
            <p:cNvPr id="193" name="Analysistabs_1">
              <a:extLst>
                <a:ext uri="{FF2B5EF4-FFF2-40B4-BE49-F238E27FC236}">
                  <a16:creationId xmlns:a16="http://schemas.microsoft.com/office/drawing/2014/main" id="{19136952-996B-B96E-36A4-599E5298B3F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740400" y="629920"/>
              <a:ext cx="6126480" cy="60774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DCDCD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2" name="Analysistabs_2">
              <a:extLst>
                <a:ext uri="{FF2B5EF4-FFF2-40B4-BE49-F238E27FC236}">
                  <a16:creationId xmlns:a16="http://schemas.microsoft.com/office/drawing/2014/main" id="{9F7ABB01-CFCE-5770-C2ED-692ED83308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1000" y="629920"/>
              <a:ext cx="5239512" cy="60774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DCDCD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F90D13F-7929-D721-B6A4-63E2BE07F365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86080" y="621844"/>
              <a:ext cx="11474908" cy="6058356"/>
              <a:chOff x="127000" y="621844"/>
              <a:chExt cx="11474908" cy="6058356"/>
            </a:xfrm>
          </p:grpSpPr>
          <p:sp>
            <p:nvSpPr>
              <p:cNvPr id="8" name="Analysistabs_3">
                <a:extLst>
                  <a:ext uri="{FF2B5EF4-FFF2-40B4-BE49-F238E27FC236}">
                    <a16:creationId xmlns:a16="http://schemas.microsoft.com/office/drawing/2014/main" id="{BC7F01B1-5578-63D7-CE52-23E4895790B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486400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</a:t>
                </a:r>
              </a:p>
            </p:txBody>
          </p:sp>
          <p:sp>
            <p:nvSpPr>
              <p:cNvPr id="10" name="Analysistabs_4">
                <a:extLst>
                  <a:ext uri="{FF2B5EF4-FFF2-40B4-BE49-F238E27FC236}">
                    <a16:creationId xmlns:a16="http://schemas.microsoft.com/office/drawing/2014/main" id="{EB36AF93-7663-583E-4C65-89C73D13D995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996025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W2</a:t>
                </a:r>
              </a:p>
            </p:txBody>
          </p:sp>
          <p:sp>
            <p:nvSpPr>
              <p:cNvPr id="12" name="Analysistabs_5">
                <a:extLst>
                  <a:ext uri="{FF2B5EF4-FFF2-40B4-BE49-F238E27FC236}">
                    <a16:creationId xmlns:a16="http://schemas.microsoft.com/office/drawing/2014/main" id="{DCFBDCED-98A0-E37A-46E3-164EEF98BF9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505651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W3</a:t>
                </a:r>
              </a:p>
            </p:txBody>
          </p:sp>
          <p:sp>
            <p:nvSpPr>
              <p:cNvPr id="14" name="Analysistabs_6">
                <a:extLst>
                  <a:ext uri="{FF2B5EF4-FFF2-40B4-BE49-F238E27FC236}">
                    <a16:creationId xmlns:a16="http://schemas.microsoft.com/office/drawing/2014/main" id="{252B03CF-BB7C-4199-7CF7-043930B9DB5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015276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W4</a:t>
                </a:r>
              </a:p>
            </p:txBody>
          </p:sp>
          <p:sp>
            <p:nvSpPr>
              <p:cNvPr id="16" name="Analysistabs_7">
                <a:extLst>
                  <a:ext uri="{FF2B5EF4-FFF2-40B4-BE49-F238E27FC236}">
                    <a16:creationId xmlns:a16="http://schemas.microsoft.com/office/drawing/2014/main" id="{26AB7F66-F3BD-C0CA-09B7-4E998B5C71D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524903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W5</a:t>
                </a:r>
              </a:p>
            </p:txBody>
          </p:sp>
          <p:sp>
            <p:nvSpPr>
              <p:cNvPr id="18" name="Analysistabs_8">
                <a:extLst>
                  <a:ext uri="{FF2B5EF4-FFF2-40B4-BE49-F238E27FC236}">
                    <a16:creationId xmlns:a16="http://schemas.microsoft.com/office/drawing/2014/main" id="{1AEE448A-EE6E-1F95-388B-781D898D2B4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034528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W6</a:t>
                </a:r>
              </a:p>
            </p:txBody>
          </p:sp>
          <p:sp>
            <p:nvSpPr>
              <p:cNvPr id="20" name="Analysistabs_9">
                <a:extLst>
                  <a:ext uri="{FF2B5EF4-FFF2-40B4-BE49-F238E27FC236}">
                    <a16:creationId xmlns:a16="http://schemas.microsoft.com/office/drawing/2014/main" id="{9FBE9402-8C9D-621C-2674-740C03EFE87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544154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W7</a:t>
                </a:r>
              </a:p>
            </p:txBody>
          </p:sp>
          <p:sp>
            <p:nvSpPr>
              <p:cNvPr id="22" name="Analysistabs_10">
                <a:extLst>
                  <a:ext uri="{FF2B5EF4-FFF2-40B4-BE49-F238E27FC236}">
                    <a16:creationId xmlns:a16="http://schemas.microsoft.com/office/drawing/2014/main" id="{FD5E92CD-57F7-3659-2A92-6611A4173ACC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053779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W8</a:t>
                </a:r>
              </a:p>
            </p:txBody>
          </p:sp>
          <p:sp>
            <p:nvSpPr>
              <p:cNvPr id="24" name="Analysistabs_11">
                <a:extLst>
                  <a:ext uri="{FF2B5EF4-FFF2-40B4-BE49-F238E27FC236}">
                    <a16:creationId xmlns:a16="http://schemas.microsoft.com/office/drawing/2014/main" id="{8DBB90B3-42CC-7948-E18C-543F05DC5F26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9563405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W9</a:t>
                </a:r>
              </a:p>
            </p:txBody>
          </p:sp>
          <p:sp>
            <p:nvSpPr>
              <p:cNvPr id="26" name="Analysistabs_12">
                <a:extLst>
                  <a:ext uri="{FF2B5EF4-FFF2-40B4-BE49-F238E27FC236}">
                    <a16:creationId xmlns:a16="http://schemas.microsoft.com/office/drawing/2014/main" id="{EFFD921A-B9D2-9DBB-5215-7AD46EC6D4C7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073030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W10</a:t>
                </a:r>
              </a:p>
            </p:txBody>
          </p:sp>
          <p:sp>
            <p:nvSpPr>
              <p:cNvPr id="28" name="Analysistabs_13">
                <a:extLst>
                  <a:ext uri="{FF2B5EF4-FFF2-40B4-BE49-F238E27FC236}">
                    <a16:creationId xmlns:a16="http://schemas.microsoft.com/office/drawing/2014/main" id="{9369A025-3F3C-CD3C-2AAB-68DA41151342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582656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W11</a:t>
                </a:r>
              </a:p>
            </p:txBody>
          </p:sp>
          <p:sp>
            <p:nvSpPr>
              <p:cNvPr id="30" name="Analysistabs_14">
                <a:extLst>
                  <a:ext uri="{FF2B5EF4-FFF2-40B4-BE49-F238E27FC236}">
                    <a16:creationId xmlns:a16="http://schemas.microsoft.com/office/drawing/2014/main" id="{B63AE3CE-ECEE-ABEB-C8A2-FADA9BC83A6E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092282" y="635000"/>
                <a:ext cx="509626" cy="215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IN" sz="800" dirty="0"/>
                  <a:t>W12</a:t>
                </a:r>
              </a:p>
            </p:txBody>
          </p:sp>
          <p:sp>
            <p:nvSpPr>
              <p:cNvPr id="2" name="Analysistabs_15">
                <a:extLst>
                  <a:ext uri="{FF2B5EF4-FFF2-40B4-BE49-F238E27FC236}">
                    <a16:creationId xmlns:a16="http://schemas.microsoft.com/office/drawing/2014/main" id="{A2334CB6-B425-61F5-4270-2E6F79C6EDB6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7000" y="621844"/>
                <a:ext cx="216770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r>
                  <a:rPr lang="en-IN" sz="1000" b="1">
                    <a:latin typeface="Bahnschrift" panose="020B0502040204020203" pitchFamily="34" charset="0"/>
                  </a:rPr>
                  <a:t>Task Name</a:t>
                </a:r>
              </a:p>
            </p:txBody>
          </p:sp>
          <p:sp>
            <p:nvSpPr>
              <p:cNvPr id="3" name="Analysistabs_16">
                <a:extLst>
                  <a:ext uri="{FF2B5EF4-FFF2-40B4-BE49-F238E27FC236}">
                    <a16:creationId xmlns:a16="http://schemas.microsoft.com/office/drawing/2014/main" id="{C63ADFD4-258A-2930-6D11-A61678D1326B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294709" y="621844"/>
                <a:ext cx="112122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r>
                  <a:rPr lang="en-IN" sz="1000" b="1">
                    <a:latin typeface="Bahnschrift" panose="020B0502040204020203" pitchFamily="34" charset="0"/>
                  </a:rPr>
                  <a:t>Owner</a:t>
                </a:r>
              </a:p>
            </p:txBody>
          </p:sp>
          <p:sp>
            <p:nvSpPr>
              <p:cNvPr id="4" name="Analysistabs_17">
                <a:extLst>
                  <a:ext uri="{FF2B5EF4-FFF2-40B4-BE49-F238E27FC236}">
                    <a16:creationId xmlns:a16="http://schemas.microsoft.com/office/drawing/2014/main" id="{958F0D0D-6C8B-9660-53C6-FF0D4438D60C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15937" y="621844"/>
                <a:ext cx="747486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r>
                  <a:rPr lang="en-IN" sz="700" b="1">
                    <a:latin typeface="Bahnschrift" panose="020B0502040204020203" pitchFamily="34" charset="0"/>
                  </a:rPr>
                  <a:t>Start Date</a:t>
                </a:r>
              </a:p>
            </p:txBody>
          </p:sp>
          <p:sp>
            <p:nvSpPr>
              <p:cNvPr id="5" name="Analysistabs_18">
                <a:extLst>
                  <a:ext uri="{FF2B5EF4-FFF2-40B4-BE49-F238E27FC236}">
                    <a16:creationId xmlns:a16="http://schemas.microsoft.com/office/drawing/2014/main" id="{1B89F74E-F47A-A985-0D28-C1B929EB3C34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63423" y="621844"/>
                <a:ext cx="59798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pPr algn="ctr"/>
                <a:r>
                  <a:rPr lang="en-IN" sz="700" b="1" dirty="0">
                    <a:latin typeface="Bahnschrift" panose="020B0502040204020203" pitchFamily="34" charset="0"/>
                  </a:rPr>
                  <a:t>Duration</a:t>
                </a:r>
              </a:p>
            </p:txBody>
          </p:sp>
          <p:sp>
            <p:nvSpPr>
              <p:cNvPr id="6" name="Analysistabs_19">
                <a:extLst>
                  <a:ext uri="{FF2B5EF4-FFF2-40B4-BE49-F238E27FC236}">
                    <a16:creationId xmlns:a16="http://schemas.microsoft.com/office/drawing/2014/main" id="{9D328133-9855-9DB0-91CC-BC9D798E4781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761411" y="621844"/>
                <a:ext cx="597989" cy="228600"/>
              </a:xfrm>
              <a:prstGeom prst="rect">
                <a:avLst/>
              </a:prstGeom>
              <a:solidFill>
                <a:srgbClr val="F5F5F5"/>
              </a:solidFill>
              <a:ln>
                <a:solidFill>
                  <a:srgbClr val="DCDCDC"/>
                </a:solidFill>
              </a:ln>
            </p:spPr>
            <p:txBody>
              <a:bodyPr vert="horz" rtlCol="0">
                <a:noAutofit/>
              </a:bodyPr>
              <a:lstStyle/>
              <a:p>
                <a:pPr algn="ctr"/>
                <a:r>
                  <a:rPr lang="en-IN" sz="700" b="1" dirty="0">
                    <a:latin typeface="Bahnschrift" panose="020B0502040204020203" pitchFamily="34" charset="0"/>
                  </a:rPr>
                  <a:t>Progress</a:t>
                </a:r>
              </a:p>
            </p:txBody>
          </p:sp>
          <p:cxnSp>
            <p:nvCxnSpPr>
              <p:cNvPr id="7" name="Analysistabs_20">
                <a:extLst>
                  <a:ext uri="{FF2B5EF4-FFF2-40B4-BE49-F238E27FC236}">
                    <a16:creationId xmlns:a16="http://schemas.microsoft.com/office/drawing/2014/main" id="{32BEB30A-59D9-B911-B98B-F45C8C268366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548640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Analysistabs_21">
                <a:extLst>
                  <a:ext uri="{FF2B5EF4-FFF2-40B4-BE49-F238E27FC236}">
                    <a16:creationId xmlns:a16="http://schemas.microsoft.com/office/drawing/2014/main" id="{19B87B61-FD6C-7C11-C529-F5D115606AF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5996025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Analysistabs_22">
                <a:extLst>
                  <a:ext uri="{FF2B5EF4-FFF2-40B4-BE49-F238E27FC236}">
                    <a16:creationId xmlns:a16="http://schemas.microsoft.com/office/drawing/2014/main" id="{4333E792-2FD3-0948-62BE-B5E9C4A4DFF5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6505651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Analysistabs_23">
                <a:extLst>
                  <a:ext uri="{FF2B5EF4-FFF2-40B4-BE49-F238E27FC236}">
                    <a16:creationId xmlns:a16="http://schemas.microsoft.com/office/drawing/2014/main" id="{99179EE5-CD59-239E-C442-B354B8EEF8F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7015276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Analysistabs_24">
                <a:extLst>
                  <a:ext uri="{FF2B5EF4-FFF2-40B4-BE49-F238E27FC236}">
                    <a16:creationId xmlns:a16="http://schemas.microsoft.com/office/drawing/2014/main" id="{FB7F0F41-78DF-0126-C8A1-4E5BCCC4B22C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7524903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Analysistabs_25">
                <a:extLst>
                  <a:ext uri="{FF2B5EF4-FFF2-40B4-BE49-F238E27FC236}">
                    <a16:creationId xmlns:a16="http://schemas.microsoft.com/office/drawing/2014/main" id="{290FC425-3E6F-D9D9-E101-CADD66F92DF7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8034528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Analysistabs_26">
                <a:extLst>
                  <a:ext uri="{FF2B5EF4-FFF2-40B4-BE49-F238E27FC236}">
                    <a16:creationId xmlns:a16="http://schemas.microsoft.com/office/drawing/2014/main" id="{69615225-4035-9E63-20F8-E03FD3508B83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8544154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Analysistabs_27">
                <a:extLst>
                  <a:ext uri="{FF2B5EF4-FFF2-40B4-BE49-F238E27FC236}">
                    <a16:creationId xmlns:a16="http://schemas.microsoft.com/office/drawing/2014/main" id="{62D93648-6E6E-9AF7-BE86-DE054C3933F9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9053779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Analysistabs_28">
                <a:extLst>
                  <a:ext uri="{FF2B5EF4-FFF2-40B4-BE49-F238E27FC236}">
                    <a16:creationId xmlns:a16="http://schemas.microsoft.com/office/drawing/2014/main" id="{E93319FE-7948-5A97-0E0E-0B1BE35A57C5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9563405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Analysistabs_29">
                <a:extLst>
                  <a:ext uri="{FF2B5EF4-FFF2-40B4-BE49-F238E27FC236}">
                    <a16:creationId xmlns:a16="http://schemas.microsoft.com/office/drawing/2014/main" id="{392D68BC-1F97-0A8F-679F-43ED949FE158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007303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Analysistabs_30">
                <a:extLst>
                  <a:ext uri="{FF2B5EF4-FFF2-40B4-BE49-F238E27FC236}">
                    <a16:creationId xmlns:a16="http://schemas.microsoft.com/office/drawing/2014/main" id="{E6C0ECCD-9A33-7C44-2C6D-5281A7937C40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0582656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Analysistabs_31">
                <a:extLst>
                  <a:ext uri="{FF2B5EF4-FFF2-40B4-BE49-F238E27FC236}">
                    <a16:creationId xmlns:a16="http://schemas.microsoft.com/office/drawing/2014/main" id="{AFEB4DE0-067A-BF54-B1F9-140AB053D571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1092282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Analysistabs_32">
                <a:extLst>
                  <a:ext uri="{FF2B5EF4-FFF2-40B4-BE49-F238E27FC236}">
                    <a16:creationId xmlns:a16="http://schemas.microsoft.com/office/drawing/2014/main" id="{8F67D208-86D2-E34E-1523-1915776D2A22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1601907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Analysistabs_33">
                <a:extLst>
                  <a:ext uri="{FF2B5EF4-FFF2-40B4-BE49-F238E27FC236}">
                    <a16:creationId xmlns:a16="http://schemas.microsoft.com/office/drawing/2014/main" id="{B7EC87B5-DC26-68D5-B367-AD7993D0DAAE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535940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Analysistabs_34">
                <a:extLst>
                  <a:ext uri="{FF2B5EF4-FFF2-40B4-BE49-F238E27FC236}">
                    <a16:creationId xmlns:a16="http://schemas.microsoft.com/office/drawing/2014/main" id="{35391AC1-50EF-C7E5-861E-15B70C872A53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4761411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Analysistabs_35">
                <a:extLst>
                  <a:ext uri="{FF2B5EF4-FFF2-40B4-BE49-F238E27FC236}">
                    <a16:creationId xmlns:a16="http://schemas.microsoft.com/office/drawing/2014/main" id="{2A86E7A6-7DF7-7912-3899-4E1DCA3B511B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4163423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Analysistabs_36">
                <a:extLst>
                  <a:ext uri="{FF2B5EF4-FFF2-40B4-BE49-F238E27FC236}">
                    <a16:creationId xmlns:a16="http://schemas.microsoft.com/office/drawing/2014/main" id="{DDBC4654-173F-5F62-CBAC-784336D9280B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3415937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Analysistabs_37">
                <a:extLst>
                  <a:ext uri="{FF2B5EF4-FFF2-40B4-BE49-F238E27FC236}">
                    <a16:creationId xmlns:a16="http://schemas.microsoft.com/office/drawing/2014/main" id="{0353B950-1891-E75D-DA09-DB442BE7ECAF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2294709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Analysistabs_38">
                <a:extLst>
                  <a:ext uri="{FF2B5EF4-FFF2-40B4-BE49-F238E27FC236}">
                    <a16:creationId xmlns:a16="http://schemas.microsoft.com/office/drawing/2014/main" id="{57D84556-E1CB-AFE1-58CE-D761AEED6690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127000" y="645160"/>
                <a:ext cx="0" cy="6035040"/>
              </a:xfrm>
              <a:prstGeom prst="line">
                <a:avLst/>
              </a:prstGeom>
              <a:ln w="6350">
                <a:solidFill>
                  <a:srgbClr val="DCDCDC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Analysistabs_39">
            <a:extLst>
              <a:ext uri="{FF2B5EF4-FFF2-40B4-BE49-F238E27FC236}">
                <a16:creationId xmlns:a16="http://schemas.microsoft.com/office/drawing/2014/main" id="{935B5D85-3EFD-9531-2539-B8F6128F1E51}"/>
              </a:ext>
            </a:extLst>
          </p:cNvPr>
          <p:cNvSpPr txBox="1"/>
          <p:nvPr/>
        </p:nvSpPr>
        <p:spPr>
          <a:xfrm>
            <a:off x="386080" y="969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b="1" dirty="0">
                <a:latin typeface="Bahnschrift" panose="020B0502040204020203" pitchFamily="34" charset="0"/>
              </a:rPr>
              <a:t>PHASE 1: PROPELLANT LOADING</a:t>
            </a:r>
          </a:p>
        </p:txBody>
      </p:sp>
      <p:sp>
        <p:nvSpPr>
          <p:cNvPr id="34" name="Analysistabs_40">
            <a:extLst>
              <a:ext uri="{FF2B5EF4-FFF2-40B4-BE49-F238E27FC236}">
                <a16:creationId xmlns:a16="http://schemas.microsoft.com/office/drawing/2014/main" id="{4316E3F4-7953-C9AB-A496-F63DB31EA5C3}"/>
              </a:ext>
            </a:extLst>
          </p:cNvPr>
          <p:cNvSpPr txBox="1"/>
          <p:nvPr/>
        </p:nvSpPr>
        <p:spPr>
          <a:xfrm>
            <a:off x="2553789" y="969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Sarah Jenkins</a:t>
            </a:r>
          </a:p>
        </p:txBody>
      </p:sp>
      <p:sp>
        <p:nvSpPr>
          <p:cNvPr id="35" name="Analysistabs_41">
            <a:extLst>
              <a:ext uri="{FF2B5EF4-FFF2-40B4-BE49-F238E27FC236}">
                <a16:creationId xmlns:a16="http://schemas.microsoft.com/office/drawing/2014/main" id="{885D2B1C-0CC1-3476-324E-895CFB4D1C97}"/>
              </a:ext>
            </a:extLst>
          </p:cNvPr>
          <p:cNvSpPr txBox="1"/>
          <p:nvPr/>
        </p:nvSpPr>
        <p:spPr>
          <a:xfrm>
            <a:off x="3675017" y="969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1/1/2026</a:t>
            </a:r>
          </a:p>
        </p:txBody>
      </p:sp>
      <p:sp>
        <p:nvSpPr>
          <p:cNvPr id="36" name="Analysistabs_42">
            <a:extLst>
              <a:ext uri="{FF2B5EF4-FFF2-40B4-BE49-F238E27FC236}">
                <a16:creationId xmlns:a16="http://schemas.microsoft.com/office/drawing/2014/main" id="{7F085801-483F-8618-4ADB-0AF1377FF19F}"/>
              </a:ext>
            </a:extLst>
          </p:cNvPr>
          <p:cNvSpPr txBox="1"/>
          <p:nvPr/>
        </p:nvSpPr>
        <p:spPr>
          <a:xfrm>
            <a:off x="4422503" y="969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10</a:t>
            </a:r>
          </a:p>
        </p:txBody>
      </p:sp>
      <p:sp>
        <p:nvSpPr>
          <p:cNvPr id="37" name="Analysistabs_43">
            <a:extLst>
              <a:ext uri="{FF2B5EF4-FFF2-40B4-BE49-F238E27FC236}">
                <a16:creationId xmlns:a16="http://schemas.microsoft.com/office/drawing/2014/main" id="{0D0255C9-3B5E-7CC8-5390-C47EA7A30B26}"/>
              </a:ext>
            </a:extLst>
          </p:cNvPr>
          <p:cNvSpPr txBox="1"/>
          <p:nvPr/>
        </p:nvSpPr>
        <p:spPr>
          <a:xfrm>
            <a:off x="5020491" y="969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85%</a:t>
            </a:r>
          </a:p>
        </p:txBody>
      </p:sp>
      <p:sp>
        <p:nvSpPr>
          <p:cNvPr id="38" name="Analysistabs_44">
            <a:extLst>
              <a:ext uri="{FF2B5EF4-FFF2-40B4-BE49-F238E27FC236}">
                <a16:creationId xmlns:a16="http://schemas.microsoft.com/office/drawing/2014/main" id="{0D0632DB-A31A-C667-D86B-19A4E9E14C6C}"/>
              </a:ext>
            </a:extLst>
          </p:cNvPr>
          <p:cNvSpPr/>
          <p:nvPr/>
        </p:nvSpPr>
        <p:spPr>
          <a:xfrm>
            <a:off x="5745480" y="1020544"/>
            <a:ext cx="1274064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Analysistabs_45">
            <a:extLst>
              <a:ext uri="{FF2B5EF4-FFF2-40B4-BE49-F238E27FC236}">
                <a16:creationId xmlns:a16="http://schemas.microsoft.com/office/drawing/2014/main" id="{AE37D18F-3FED-954D-05CD-4A45E2F5D578}"/>
              </a:ext>
            </a:extLst>
          </p:cNvPr>
          <p:cNvSpPr/>
          <p:nvPr/>
        </p:nvSpPr>
        <p:spPr>
          <a:xfrm>
            <a:off x="5745480" y="1020544"/>
            <a:ext cx="1082954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0" name="Analysistabs_46">
            <a:extLst>
              <a:ext uri="{FF2B5EF4-FFF2-40B4-BE49-F238E27FC236}">
                <a16:creationId xmlns:a16="http://schemas.microsoft.com/office/drawing/2014/main" id="{D9076958-829F-90A5-BC80-C8EA20CB3A5D}"/>
              </a:ext>
            </a:extLst>
          </p:cNvPr>
          <p:cNvSpPr txBox="1"/>
          <p:nvPr/>
        </p:nvSpPr>
        <p:spPr>
          <a:xfrm>
            <a:off x="386080" y="1249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Oxygen Tank Pressurization</a:t>
            </a:r>
          </a:p>
        </p:txBody>
      </p:sp>
      <p:sp>
        <p:nvSpPr>
          <p:cNvPr id="41" name="Analysistabs_47">
            <a:extLst>
              <a:ext uri="{FF2B5EF4-FFF2-40B4-BE49-F238E27FC236}">
                <a16:creationId xmlns:a16="http://schemas.microsoft.com/office/drawing/2014/main" id="{B9B6AC82-81BA-9669-1BAE-D7DA3C9A087B}"/>
              </a:ext>
            </a:extLst>
          </p:cNvPr>
          <p:cNvSpPr txBox="1"/>
          <p:nvPr/>
        </p:nvSpPr>
        <p:spPr>
          <a:xfrm>
            <a:off x="2553789" y="1249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Mike Ross</a:t>
            </a:r>
          </a:p>
        </p:txBody>
      </p:sp>
      <p:sp>
        <p:nvSpPr>
          <p:cNvPr id="42" name="Analysistabs_48">
            <a:extLst>
              <a:ext uri="{FF2B5EF4-FFF2-40B4-BE49-F238E27FC236}">
                <a16:creationId xmlns:a16="http://schemas.microsoft.com/office/drawing/2014/main" id="{E87F3BB9-DFCB-5641-1EB5-71A313803AD9}"/>
              </a:ext>
            </a:extLst>
          </p:cNvPr>
          <p:cNvSpPr txBox="1"/>
          <p:nvPr/>
        </p:nvSpPr>
        <p:spPr>
          <a:xfrm>
            <a:off x="3675017" y="1249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2/1/2026</a:t>
            </a:r>
          </a:p>
        </p:txBody>
      </p:sp>
      <p:sp>
        <p:nvSpPr>
          <p:cNvPr id="43" name="Analysistabs_49">
            <a:extLst>
              <a:ext uri="{FF2B5EF4-FFF2-40B4-BE49-F238E27FC236}">
                <a16:creationId xmlns:a16="http://schemas.microsoft.com/office/drawing/2014/main" id="{180785F8-B5A1-92C2-30C0-E794901158D1}"/>
              </a:ext>
            </a:extLst>
          </p:cNvPr>
          <p:cNvSpPr txBox="1"/>
          <p:nvPr/>
        </p:nvSpPr>
        <p:spPr>
          <a:xfrm>
            <a:off x="4422503" y="1249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44" name="Analysistabs_50">
            <a:extLst>
              <a:ext uri="{FF2B5EF4-FFF2-40B4-BE49-F238E27FC236}">
                <a16:creationId xmlns:a16="http://schemas.microsoft.com/office/drawing/2014/main" id="{98D0A768-F68C-053F-9A26-8856B0548A8A}"/>
              </a:ext>
            </a:extLst>
          </p:cNvPr>
          <p:cNvSpPr txBox="1"/>
          <p:nvPr/>
        </p:nvSpPr>
        <p:spPr>
          <a:xfrm>
            <a:off x="5020491" y="1249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100%</a:t>
            </a:r>
          </a:p>
        </p:txBody>
      </p:sp>
      <p:sp>
        <p:nvSpPr>
          <p:cNvPr id="45" name="Analysistabs_51">
            <a:extLst>
              <a:ext uri="{FF2B5EF4-FFF2-40B4-BE49-F238E27FC236}">
                <a16:creationId xmlns:a16="http://schemas.microsoft.com/office/drawing/2014/main" id="{154EB5D3-F501-7E8F-FDF1-ED6228AA1A1F}"/>
              </a:ext>
            </a:extLst>
          </p:cNvPr>
          <p:cNvSpPr/>
          <p:nvPr/>
        </p:nvSpPr>
        <p:spPr>
          <a:xfrm>
            <a:off x="6382512" y="1299944"/>
            <a:ext cx="509626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Analysistabs_52">
            <a:extLst>
              <a:ext uri="{FF2B5EF4-FFF2-40B4-BE49-F238E27FC236}">
                <a16:creationId xmlns:a16="http://schemas.microsoft.com/office/drawing/2014/main" id="{8FF3BCBC-F17C-A7C6-876A-4DA8A594C8A6}"/>
              </a:ext>
            </a:extLst>
          </p:cNvPr>
          <p:cNvSpPr/>
          <p:nvPr/>
        </p:nvSpPr>
        <p:spPr>
          <a:xfrm>
            <a:off x="6382512" y="1299944"/>
            <a:ext cx="509626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7" name="Analysistabs_53">
            <a:extLst>
              <a:ext uri="{FF2B5EF4-FFF2-40B4-BE49-F238E27FC236}">
                <a16:creationId xmlns:a16="http://schemas.microsoft.com/office/drawing/2014/main" id="{EA3B9B51-0BD6-A6A5-6FF7-D3FD22137E99}"/>
              </a:ext>
            </a:extLst>
          </p:cNvPr>
          <p:cNvSpPr txBox="1"/>
          <p:nvPr/>
        </p:nvSpPr>
        <p:spPr>
          <a:xfrm>
            <a:off x="386080" y="1528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Liquid Hydrogen Transfer</a:t>
            </a:r>
          </a:p>
        </p:txBody>
      </p:sp>
      <p:sp>
        <p:nvSpPr>
          <p:cNvPr id="48" name="Analysistabs_54">
            <a:extLst>
              <a:ext uri="{FF2B5EF4-FFF2-40B4-BE49-F238E27FC236}">
                <a16:creationId xmlns:a16="http://schemas.microsoft.com/office/drawing/2014/main" id="{77E2B378-2612-0105-F75F-3C580C804295}"/>
              </a:ext>
            </a:extLst>
          </p:cNvPr>
          <p:cNvSpPr txBox="1"/>
          <p:nvPr/>
        </p:nvSpPr>
        <p:spPr>
          <a:xfrm>
            <a:off x="2553789" y="1528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David Kim</a:t>
            </a:r>
          </a:p>
        </p:txBody>
      </p:sp>
      <p:sp>
        <p:nvSpPr>
          <p:cNvPr id="49" name="Analysistabs_55">
            <a:extLst>
              <a:ext uri="{FF2B5EF4-FFF2-40B4-BE49-F238E27FC236}">
                <a16:creationId xmlns:a16="http://schemas.microsoft.com/office/drawing/2014/main" id="{C499C726-89A3-AE46-490E-97D2CC09C683}"/>
              </a:ext>
            </a:extLst>
          </p:cNvPr>
          <p:cNvSpPr txBox="1"/>
          <p:nvPr/>
        </p:nvSpPr>
        <p:spPr>
          <a:xfrm>
            <a:off x="3675017" y="1528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50" name="Analysistabs_56">
            <a:extLst>
              <a:ext uri="{FF2B5EF4-FFF2-40B4-BE49-F238E27FC236}">
                <a16:creationId xmlns:a16="http://schemas.microsoft.com/office/drawing/2014/main" id="{74B218BC-CBC8-8CC0-1816-9FA66CA9A164}"/>
              </a:ext>
            </a:extLst>
          </p:cNvPr>
          <p:cNvSpPr txBox="1"/>
          <p:nvPr/>
        </p:nvSpPr>
        <p:spPr>
          <a:xfrm>
            <a:off x="4422503" y="1528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51" name="Analysistabs_57">
            <a:extLst>
              <a:ext uri="{FF2B5EF4-FFF2-40B4-BE49-F238E27FC236}">
                <a16:creationId xmlns:a16="http://schemas.microsoft.com/office/drawing/2014/main" id="{13533965-53A8-F09A-D4CB-9F91A3FB88C7}"/>
              </a:ext>
            </a:extLst>
          </p:cNvPr>
          <p:cNvSpPr txBox="1"/>
          <p:nvPr/>
        </p:nvSpPr>
        <p:spPr>
          <a:xfrm>
            <a:off x="5020491" y="1528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90%</a:t>
            </a:r>
          </a:p>
        </p:txBody>
      </p:sp>
      <p:sp>
        <p:nvSpPr>
          <p:cNvPr id="52" name="Analysistabs_58">
            <a:extLst>
              <a:ext uri="{FF2B5EF4-FFF2-40B4-BE49-F238E27FC236}">
                <a16:creationId xmlns:a16="http://schemas.microsoft.com/office/drawing/2014/main" id="{1C7B2B29-2856-0A7C-8EB2-518F0D8FA588}"/>
              </a:ext>
            </a:extLst>
          </p:cNvPr>
          <p:cNvSpPr/>
          <p:nvPr/>
        </p:nvSpPr>
        <p:spPr>
          <a:xfrm>
            <a:off x="7401763" y="15793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3" name="Analysistabs_59">
            <a:extLst>
              <a:ext uri="{FF2B5EF4-FFF2-40B4-BE49-F238E27FC236}">
                <a16:creationId xmlns:a16="http://schemas.microsoft.com/office/drawing/2014/main" id="{A380C18D-172F-C1E0-D28A-1086439081D2}"/>
              </a:ext>
            </a:extLst>
          </p:cNvPr>
          <p:cNvSpPr/>
          <p:nvPr/>
        </p:nvSpPr>
        <p:spPr>
          <a:xfrm>
            <a:off x="7401763" y="1579344"/>
            <a:ext cx="687995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4" name="Analysistabs_60">
            <a:extLst>
              <a:ext uri="{FF2B5EF4-FFF2-40B4-BE49-F238E27FC236}">
                <a16:creationId xmlns:a16="http://schemas.microsoft.com/office/drawing/2014/main" id="{FA97B082-13F3-869A-A55A-CA56D6F3D3CA}"/>
              </a:ext>
            </a:extLst>
          </p:cNvPr>
          <p:cNvSpPr txBox="1"/>
          <p:nvPr/>
        </p:nvSpPr>
        <p:spPr>
          <a:xfrm>
            <a:off x="386080" y="1807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Fuel Line Thermal Check</a:t>
            </a:r>
          </a:p>
        </p:txBody>
      </p:sp>
      <p:sp>
        <p:nvSpPr>
          <p:cNvPr id="55" name="Analysistabs_61">
            <a:extLst>
              <a:ext uri="{FF2B5EF4-FFF2-40B4-BE49-F238E27FC236}">
                <a16:creationId xmlns:a16="http://schemas.microsoft.com/office/drawing/2014/main" id="{7E3192AE-F729-142E-0B87-3880607DDEE3}"/>
              </a:ext>
            </a:extLst>
          </p:cNvPr>
          <p:cNvSpPr txBox="1"/>
          <p:nvPr/>
        </p:nvSpPr>
        <p:spPr>
          <a:xfrm>
            <a:off x="2553789" y="1807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Elena Rodriguez</a:t>
            </a:r>
          </a:p>
        </p:txBody>
      </p:sp>
      <p:sp>
        <p:nvSpPr>
          <p:cNvPr id="56" name="Analysistabs_62">
            <a:extLst>
              <a:ext uri="{FF2B5EF4-FFF2-40B4-BE49-F238E27FC236}">
                <a16:creationId xmlns:a16="http://schemas.microsoft.com/office/drawing/2014/main" id="{278722CA-3D70-EF0E-482A-F4D83C048789}"/>
              </a:ext>
            </a:extLst>
          </p:cNvPr>
          <p:cNvSpPr txBox="1"/>
          <p:nvPr/>
        </p:nvSpPr>
        <p:spPr>
          <a:xfrm>
            <a:off x="3675017" y="1807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3/1/2026</a:t>
            </a:r>
          </a:p>
        </p:txBody>
      </p:sp>
      <p:sp>
        <p:nvSpPr>
          <p:cNvPr id="57" name="Analysistabs_63">
            <a:extLst>
              <a:ext uri="{FF2B5EF4-FFF2-40B4-BE49-F238E27FC236}">
                <a16:creationId xmlns:a16="http://schemas.microsoft.com/office/drawing/2014/main" id="{9D4B9250-4533-3206-AA22-079B8C4BCF48}"/>
              </a:ext>
            </a:extLst>
          </p:cNvPr>
          <p:cNvSpPr txBox="1"/>
          <p:nvPr/>
        </p:nvSpPr>
        <p:spPr>
          <a:xfrm>
            <a:off x="4422503" y="1807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5</a:t>
            </a:r>
          </a:p>
        </p:txBody>
      </p:sp>
      <p:sp>
        <p:nvSpPr>
          <p:cNvPr id="58" name="Analysistabs_64">
            <a:extLst>
              <a:ext uri="{FF2B5EF4-FFF2-40B4-BE49-F238E27FC236}">
                <a16:creationId xmlns:a16="http://schemas.microsoft.com/office/drawing/2014/main" id="{0BF3D1B8-67E8-D2F5-8605-FEB5D08072B5}"/>
              </a:ext>
            </a:extLst>
          </p:cNvPr>
          <p:cNvSpPr txBox="1"/>
          <p:nvPr/>
        </p:nvSpPr>
        <p:spPr>
          <a:xfrm>
            <a:off x="5020491" y="1807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40%</a:t>
            </a:r>
          </a:p>
        </p:txBody>
      </p:sp>
      <p:sp>
        <p:nvSpPr>
          <p:cNvPr id="59" name="Analysistabs_65">
            <a:extLst>
              <a:ext uri="{FF2B5EF4-FFF2-40B4-BE49-F238E27FC236}">
                <a16:creationId xmlns:a16="http://schemas.microsoft.com/office/drawing/2014/main" id="{6D5B60BF-BC65-72C2-774E-2357AE218886}"/>
              </a:ext>
            </a:extLst>
          </p:cNvPr>
          <p:cNvSpPr/>
          <p:nvPr/>
        </p:nvSpPr>
        <p:spPr>
          <a:xfrm>
            <a:off x="6892138" y="1858744"/>
            <a:ext cx="637032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0" name="Analysistabs_66">
            <a:extLst>
              <a:ext uri="{FF2B5EF4-FFF2-40B4-BE49-F238E27FC236}">
                <a16:creationId xmlns:a16="http://schemas.microsoft.com/office/drawing/2014/main" id="{40A2672D-070A-4C98-BA1A-9FDB8C1F2A9C}"/>
              </a:ext>
            </a:extLst>
          </p:cNvPr>
          <p:cNvSpPr/>
          <p:nvPr/>
        </p:nvSpPr>
        <p:spPr>
          <a:xfrm>
            <a:off x="6892138" y="1858744"/>
            <a:ext cx="254813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1" name="Analysistabs_67">
            <a:extLst>
              <a:ext uri="{FF2B5EF4-FFF2-40B4-BE49-F238E27FC236}">
                <a16:creationId xmlns:a16="http://schemas.microsoft.com/office/drawing/2014/main" id="{078B582C-1920-9B91-B12E-829E4888473E}"/>
              </a:ext>
            </a:extLst>
          </p:cNvPr>
          <p:cNvSpPr txBox="1"/>
          <p:nvPr/>
        </p:nvSpPr>
        <p:spPr>
          <a:xfrm>
            <a:off x="386080" y="2087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Cryogenic Leak Detection</a:t>
            </a:r>
          </a:p>
        </p:txBody>
      </p:sp>
      <p:sp>
        <p:nvSpPr>
          <p:cNvPr id="62" name="Analysistabs_68">
            <a:extLst>
              <a:ext uri="{FF2B5EF4-FFF2-40B4-BE49-F238E27FC236}">
                <a16:creationId xmlns:a16="http://schemas.microsoft.com/office/drawing/2014/main" id="{A4BF280F-70B4-0D34-6153-8249181B21B7}"/>
              </a:ext>
            </a:extLst>
          </p:cNvPr>
          <p:cNvSpPr txBox="1"/>
          <p:nvPr/>
        </p:nvSpPr>
        <p:spPr>
          <a:xfrm>
            <a:off x="2553789" y="2087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Kevin Vance</a:t>
            </a:r>
          </a:p>
        </p:txBody>
      </p:sp>
      <p:sp>
        <p:nvSpPr>
          <p:cNvPr id="63" name="Analysistabs_69">
            <a:extLst>
              <a:ext uri="{FF2B5EF4-FFF2-40B4-BE49-F238E27FC236}">
                <a16:creationId xmlns:a16="http://schemas.microsoft.com/office/drawing/2014/main" id="{3869620F-5E88-AF53-14EE-9FDD12A1C5B4}"/>
              </a:ext>
            </a:extLst>
          </p:cNvPr>
          <p:cNvSpPr txBox="1"/>
          <p:nvPr/>
        </p:nvSpPr>
        <p:spPr>
          <a:xfrm>
            <a:off x="3675017" y="2087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2/15/2026</a:t>
            </a:r>
          </a:p>
        </p:txBody>
      </p:sp>
      <p:sp>
        <p:nvSpPr>
          <p:cNvPr id="64" name="Analysistabs_70">
            <a:extLst>
              <a:ext uri="{FF2B5EF4-FFF2-40B4-BE49-F238E27FC236}">
                <a16:creationId xmlns:a16="http://schemas.microsoft.com/office/drawing/2014/main" id="{F43FF75F-48DF-6864-183A-2728089F9EFC}"/>
              </a:ext>
            </a:extLst>
          </p:cNvPr>
          <p:cNvSpPr txBox="1"/>
          <p:nvPr/>
        </p:nvSpPr>
        <p:spPr>
          <a:xfrm>
            <a:off x="4422503" y="2087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12</a:t>
            </a:r>
          </a:p>
        </p:txBody>
      </p:sp>
      <p:sp>
        <p:nvSpPr>
          <p:cNvPr id="65" name="Analysistabs_71">
            <a:extLst>
              <a:ext uri="{FF2B5EF4-FFF2-40B4-BE49-F238E27FC236}">
                <a16:creationId xmlns:a16="http://schemas.microsoft.com/office/drawing/2014/main" id="{D3D6A9D2-5045-FD15-782F-FBA0DAC282B7}"/>
              </a:ext>
            </a:extLst>
          </p:cNvPr>
          <p:cNvSpPr txBox="1"/>
          <p:nvPr/>
        </p:nvSpPr>
        <p:spPr>
          <a:xfrm>
            <a:off x="5020491" y="2087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30%</a:t>
            </a:r>
          </a:p>
        </p:txBody>
      </p:sp>
      <p:sp>
        <p:nvSpPr>
          <p:cNvPr id="66" name="Analysistabs_72">
            <a:extLst>
              <a:ext uri="{FF2B5EF4-FFF2-40B4-BE49-F238E27FC236}">
                <a16:creationId xmlns:a16="http://schemas.microsoft.com/office/drawing/2014/main" id="{083DA1F9-CF42-153A-0EF2-0F0AF38CE854}"/>
              </a:ext>
            </a:extLst>
          </p:cNvPr>
          <p:cNvSpPr/>
          <p:nvPr/>
        </p:nvSpPr>
        <p:spPr>
          <a:xfrm>
            <a:off x="6637325" y="2138144"/>
            <a:ext cx="1528877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7" name="Analysistabs_73">
            <a:extLst>
              <a:ext uri="{FF2B5EF4-FFF2-40B4-BE49-F238E27FC236}">
                <a16:creationId xmlns:a16="http://schemas.microsoft.com/office/drawing/2014/main" id="{52F1CD05-B600-BDFA-8DD9-190C74BC2ED3}"/>
              </a:ext>
            </a:extLst>
          </p:cNvPr>
          <p:cNvSpPr/>
          <p:nvPr/>
        </p:nvSpPr>
        <p:spPr>
          <a:xfrm>
            <a:off x="6637325" y="2138144"/>
            <a:ext cx="458662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8" name="Analysistabs_74">
            <a:extLst>
              <a:ext uri="{FF2B5EF4-FFF2-40B4-BE49-F238E27FC236}">
                <a16:creationId xmlns:a16="http://schemas.microsoft.com/office/drawing/2014/main" id="{483411B4-FA1A-7102-2881-A3AF963FA90C}"/>
              </a:ext>
            </a:extLst>
          </p:cNvPr>
          <p:cNvSpPr txBox="1"/>
          <p:nvPr/>
        </p:nvSpPr>
        <p:spPr>
          <a:xfrm>
            <a:off x="386080" y="2366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b="1" dirty="0">
                <a:latin typeface="Bahnschrift" panose="020B0502040204020203" pitchFamily="34" charset="0"/>
              </a:rPr>
              <a:t>PHASE 2: AVIONICS &amp; SYSTEMS</a:t>
            </a:r>
          </a:p>
        </p:txBody>
      </p:sp>
      <p:sp>
        <p:nvSpPr>
          <p:cNvPr id="69" name="Analysistabs_75">
            <a:extLst>
              <a:ext uri="{FF2B5EF4-FFF2-40B4-BE49-F238E27FC236}">
                <a16:creationId xmlns:a16="http://schemas.microsoft.com/office/drawing/2014/main" id="{CE42A02F-4C81-F18C-3765-802FB16ADFC6}"/>
              </a:ext>
            </a:extLst>
          </p:cNvPr>
          <p:cNvSpPr txBox="1"/>
          <p:nvPr/>
        </p:nvSpPr>
        <p:spPr>
          <a:xfrm>
            <a:off x="2553789" y="2366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James Holden</a:t>
            </a:r>
          </a:p>
        </p:txBody>
      </p:sp>
      <p:sp>
        <p:nvSpPr>
          <p:cNvPr id="70" name="Analysistabs_76">
            <a:extLst>
              <a:ext uri="{FF2B5EF4-FFF2-40B4-BE49-F238E27FC236}">
                <a16:creationId xmlns:a16="http://schemas.microsoft.com/office/drawing/2014/main" id="{0519D5EA-9577-765B-8ECF-55CA8683B323}"/>
              </a:ext>
            </a:extLst>
          </p:cNvPr>
          <p:cNvSpPr txBox="1"/>
          <p:nvPr/>
        </p:nvSpPr>
        <p:spPr>
          <a:xfrm>
            <a:off x="3675017" y="2366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2/15/2026</a:t>
            </a:r>
          </a:p>
        </p:txBody>
      </p:sp>
      <p:sp>
        <p:nvSpPr>
          <p:cNvPr id="71" name="Analysistabs_77">
            <a:extLst>
              <a:ext uri="{FF2B5EF4-FFF2-40B4-BE49-F238E27FC236}">
                <a16:creationId xmlns:a16="http://schemas.microsoft.com/office/drawing/2014/main" id="{95992002-06D5-E69D-788F-938F8D1DB0D8}"/>
              </a:ext>
            </a:extLst>
          </p:cNvPr>
          <p:cNvSpPr txBox="1"/>
          <p:nvPr/>
        </p:nvSpPr>
        <p:spPr>
          <a:xfrm>
            <a:off x="4422503" y="2366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72" name="Analysistabs_78">
            <a:extLst>
              <a:ext uri="{FF2B5EF4-FFF2-40B4-BE49-F238E27FC236}">
                <a16:creationId xmlns:a16="http://schemas.microsoft.com/office/drawing/2014/main" id="{88922EE5-7627-47C3-A1CC-2BE82C5A9583}"/>
              </a:ext>
            </a:extLst>
          </p:cNvPr>
          <p:cNvSpPr txBox="1"/>
          <p:nvPr/>
        </p:nvSpPr>
        <p:spPr>
          <a:xfrm>
            <a:off x="5020491" y="2366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60%</a:t>
            </a:r>
          </a:p>
        </p:txBody>
      </p:sp>
      <p:sp>
        <p:nvSpPr>
          <p:cNvPr id="73" name="Analysistabs_79">
            <a:extLst>
              <a:ext uri="{FF2B5EF4-FFF2-40B4-BE49-F238E27FC236}">
                <a16:creationId xmlns:a16="http://schemas.microsoft.com/office/drawing/2014/main" id="{8B307606-4654-65B1-5139-7A3816ADFF1D}"/>
              </a:ext>
            </a:extLst>
          </p:cNvPr>
          <p:cNvSpPr/>
          <p:nvPr/>
        </p:nvSpPr>
        <p:spPr>
          <a:xfrm>
            <a:off x="6637325" y="2417544"/>
            <a:ext cx="764438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4" name="Analysistabs_80">
            <a:extLst>
              <a:ext uri="{FF2B5EF4-FFF2-40B4-BE49-F238E27FC236}">
                <a16:creationId xmlns:a16="http://schemas.microsoft.com/office/drawing/2014/main" id="{828E89E5-D55D-CC37-3877-CED6F205D1F1}"/>
              </a:ext>
            </a:extLst>
          </p:cNvPr>
          <p:cNvSpPr/>
          <p:nvPr/>
        </p:nvSpPr>
        <p:spPr>
          <a:xfrm>
            <a:off x="6637325" y="2417544"/>
            <a:ext cx="458662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5" name="Analysistabs_81">
            <a:extLst>
              <a:ext uri="{FF2B5EF4-FFF2-40B4-BE49-F238E27FC236}">
                <a16:creationId xmlns:a16="http://schemas.microsoft.com/office/drawing/2014/main" id="{337E0B12-7DD6-BF52-609C-F58D5CDA909F}"/>
              </a:ext>
            </a:extLst>
          </p:cNvPr>
          <p:cNvSpPr txBox="1"/>
          <p:nvPr/>
        </p:nvSpPr>
        <p:spPr>
          <a:xfrm>
            <a:off x="386080" y="2646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Main Computer Boot Sequence</a:t>
            </a:r>
          </a:p>
        </p:txBody>
      </p:sp>
      <p:sp>
        <p:nvSpPr>
          <p:cNvPr id="76" name="Analysistabs_82">
            <a:extLst>
              <a:ext uri="{FF2B5EF4-FFF2-40B4-BE49-F238E27FC236}">
                <a16:creationId xmlns:a16="http://schemas.microsoft.com/office/drawing/2014/main" id="{1D972E0A-A9D9-6390-DC1F-7B0A41DF7954}"/>
              </a:ext>
            </a:extLst>
          </p:cNvPr>
          <p:cNvSpPr txBox="1"/>
          <p:nvPr/>
        </p:nvSpPr>
        <p:spPr>
          <a:xfrm>
            <a:off x="2553789" y="2646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Naomi Nagata</a:t>
            </a:r>
          </a:p>
        </p:txBody>
      </p:sp>
      <p:sp>
        <p:nvSpPr>
          <p:cNvPr id="77" name="Analysistabs_83">
            <a:extLst>
              <a:ext uri="{FF2B5EF4-FFF2-40B4-BE49-F238E27FC236}">
                <a16:creationId xmlns:a16="http://schemas.microsoft.com/office/drawing/2014/main" id="{863F7449-3555-C176-01CE-8CC6FD0FDBA2}"/>
              </a:ext>
            </a:extLst>
          </p:cNvPr>
          <p:cNvSpPr txBox="1"/>
          <p:nvPr/>
        </p:nvSpPr>
        <p:spPr>
          <a:xfrm>
            <a:off x="3675017" y="2646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3/1/2026</a:t>
            </a:r>
          </a:p>
        </p:txBody>
      </p:sp>
      <p:sp>
        <p:nvSpPr>
          <p:cNvPr id="78" name="Analysistabs_84">
            <a:extLst>
              <a:ext uri="{FF2B5EF4-FFF2-40B4-BE49-F238E27FC236}">
                <a16:creationId xmlns:a16="http://schemas.microsoft.com/office/drawing/2014/main" id="{ED6C4DF0-E499-D359-8D14-9705F82DCF1D}"/>
              </a:ext>
            </a:extLst>
          </p:cNvPr>
          <p:cNvSpPr txBox="1"/>
          <p:nvPr/>
        </p:nvSpPr>
        <p:spPr>
          <a:xfrm>
            <a:off x="4422503" y="2646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8</a:t>
            </a:r>
          </a:p>
        </p:txBody>
      </p:sp>
      <p:sp>
        <p:nvSpPr>
          <p:cNvPr id="79" name="Analysistabs_85">
            <a:extLst>
              <a:ext uri="{FF2B5EF4-FFF2-40B4-BE49-F238E27FC236}">
                <a16:creationId xmlns:a16="http://schemas.microsoft.com/office/drawing/2014/main" id="{952D68B7-D276-33CC-B321-00552C795293}"/>
              </a:ext>
            </a:extLst>
          </p:cNvPr>
          <p:cNvSpPr txBox="1"/>
          <p:nvPr/>
        </p:nvSpPr>
        <p:spPr>
          <a:xfrm>
            <a:off x="5020491" y="2646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25%</a:t>
            </a:r>
          </a:p>
        </p:txBody>
      </p:sp>
      <p:sp>
        <p:nvSpPr>
          <p:cNvPr id="80" name="Analysistabs_86">
            <a:extLst>
              <a:ext uri="{FF2B5EF4-FFF2-40B4-BE49-F238E27FC236}">
                <a16:creationId xmlns:a16="http://schemas.microsoft.com/office/drawing/2014/main" id="{78C436F2-1B83-11E3-3C2D-317F27943DB7}"/>
              </a:ext>
            </a:extLst>
          </p:cNvPr>
          <p:cNvSpPr/>
          <p:nvPr/>
        </p:nvSpPr>
        <p:spPr>
          <a:xfrm>
            <a:off x="6892138" y="2696944"/>
            <a:ext cx="1019251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1" name="Analysistabs_87">
            <a:extLst>
              <a:ext uri="{FF2B5EF4-FFF2-40B4-BE49-F238E27FC236}">
                <a16:creationId xmlns:a16="http://schemas.microsoft.com/office/drawing/2014/main" id="{83EF96B0-64F1-3F4F-2A84-10A5F898BCC7}"/>
              </a:ext>
            </a:extLst>
          </p:cNvPr>
          <p:cNvSpPr/>
          <p:nvPr/>
        </p:nvSpPr>
        <p:spPr>
          <a:xfrm>
            <a:off x="6892138" y="2696944"/>
            <a:ext cx="254813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2" name="Analysistabs_88">
            <a:extLst>
              <a:ext uri="{FF2B5EF4-FFF2-40B4-BE49-F238E27FC236}">
                <a16:creationId xmlns:a16="http://schemas.microsoft.com/office/drawing/2014/main" id="{89F1C071-61A0-AA5F-A34B-AE3A4AEF76DD}"/>
              </a:ext>
            </a:extLst>
          </p:cNvPr>
          <p:cNvSpPr txBox="1"/>
          <p:nvPr/>
        </p:nvSpPr>
        <p:spPr>
          <a:xfrm>
            <a:off x="386080" y="2925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Inertial Navigation Sync</a:t>
            </a:r>
          </a:p>
        </p:txBody>
      </p:sp>
      <p:sp>
        <p:nvSpPr>
          <p:cNvPr id="83" name="Analysistabs_89">
            <a:extLst>
              <a:ext uri="{FF2B5EF4-FFF2-40B4-BE49-F238E27FC236}">
                <a16:creationId xmlns:a16="http://schemas.microsoft.com/office/drawing/2014/main" id="{9FCCBC92-1217-4F2F-751A-C1E410856DE4}"/>
              </a:ext>
            </a:extLst>
          </p:cNvPr>
          <p:cNvSpPr txBox="1"/>
          <p:nvPr/>
        </p:nvSpPr>
        <p:spPr>
          <a:xfrm>
            <a:off x="2553789" y="2925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Amos Burton</a:t>
            </a:r>
          </a:p>
        </p:txBody>
      </p:sp>
      <p:sp>
        <p:nvSpPr>
          <p:cNvPr id="84" name="Analysistabs_90">
            <a:extLst>
              <a:ext uri="{FF2B5EF4-FFF2-40B4-BE49-F238E27FC236}">
                <a16:creationId xmlns:a16="http://schemas.microsoft.com/office/drawing/2014/main" id="{2A20A47D-F541-A7DF-3C93-0F6F4F85DBDC}"/>
              </a:ext>
            </a:extLst>
          </p:cNvPr>
          <p:cNvSpPr txBox="1"/>
          <p:nvPr/>
        </p:nvSpPr>
        <p:spPr>
          <a:xfrm>
            <a:off x="3675017" y="2925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5/15/2026</a:t>
            </a:r>
          </a:p>
        </p:txBody>
      </p:sp>
      <p:sp>
        <p:nvSpPr>
          <p:cNvPr id="85" name="Analysistabs_91">
            <a:extLst>
              <a:ext uri="{FF2B5EF4-FFF2-40B4-BE49-F238E27FC236}">
                <a16:creationId xmlns:a16="http://schemas.microsoft.com/office/drawing/2014/main" id="{E779D92B-0D1D-85E5-8221-18B26198A66F}"/>
              </a:ext>
            </a:extLst>
          </p:cNvPr>
          <p:cNvSpPr txBox="1"/>
          <p:nvPr/>
        </p:nvSpPr>
        <p:spPr>
          <a:xfrm>
            <a:off x="4422503" y="2925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5</a:t>
            </a:r>
          </a:p>
        </p:txBody>
      </p:sp>
      <p:sp>
        <p:nvSpPr>
          <p:cNvPr id="86" name="Analysistabs_92">
            <a:extLst>
              <a:ext uri="{FF2B5EF4-FFF2-40B4-BE49-F238E27FC236}">
                <a16:creationId xmlns:a16="http://schemas.microsoft.com/office/drawing/2014/main" id="{0EF9ECD9-47A7-AC58-D00C-1C6FDA3456A7}"/>
              </a:ext>
            </a:extLst>
          </p:cNvPr>
          <p:cNvSpPr txBox="1"/>
          <p:nvPr/>
        </p:nvSpPr>
        <p:spPr>
          <a:xfrm>
            <a:off x="5020491" y="2925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10%</a:t>
            </a:r>
          </a:p>
        </p:txBody>
      </p:sp>
      <p:sp>
        <p:nvSpPr>
          <p:cNvPr id="87" name="Analysistabs_93">
            <a:extLst>
              <a:ext uri="{FF2B5EF4-FFF2-40B4-BE49-F238E27FC236}">
                <a16:creationId xmlns:a16="http://schemas.microsoft.com/office/drawing/2014/main" id="{61053348-DDA7-8519-6415-2B47A94A913A}"/>
              </a:ext>
            </a:extLst>
          </p:cNvPr>
          <p:cNvSpPr/>
          <p:nvPr/>
        </p:nvSpPr>
        <p:spPr>
          <a:xfrm>
            <a:off x="8166201" y="2976344"/>
            <a:ext cx="637032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8" name="Analysistabs_94">
            <a:extLst>
              <a:ext uri="{FF2B5EF4-FFF2-40B4-BE49-F238E27FC236}">
                <a16:creationId xmlns:a16="http://schemas.microsoft.com/office/drawing/2014/main" id="{D6F5F195-4505-7864-3639-6C83F9D31BFA}"/>
              </a:ext>
            </a:extLst>
          </p:cNvPr>
          <p:cNvSpPr/>
          <p:nvPr/>
        </p:nvSpPr>
        <p:spPr>
          <a:xfrm>
            <a:off x="8166201" y="2976344"/>
            <a:ext cx="63703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9" name="Analysistabs_95">
            <a:extLst>
              <a:ext uri="{FF2B5EF4-FFF2-40B4-BE49-F238E27FC236}">
                <a16:creationId xmlns:a16="http://schemas.microsoft.com/office/drawing/2014/main" id="{0B576D2B-5002-54A1-C014-EF1CB17B3B46}"/>
              </a:ext>
            </a:extLst>
          </p:cNvPr>
          <p:cNvSpPr txBox="1"/>
          <p:nvPr/>
        </p:nvSpPr>
        <p:spPr>
          <a:xfrm>
            <a:off x="386080" y="3204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Redundancy Relay Test</a:t>
            </a:r>
          </a:p>
        </p:txBody>
      </p:sp>
      <p:sp>
        <p:nvSpPr>
          <p:cNvPr id="90" name="Analysistabs_96">
            <a:extLst>
              <a:ext uri="{FF2B5EF4-FFF2-40B4-BE49-F238E27FC236}">
                <a16:creationId xmlns:a16="http://schemas.microsoft.com/office/drawing/2014/main" id="{79536010-1BB8-5648-8DAA-8F40001DEE6E}"/>
              </a:ext>
            </a:extLst>
          </p:cNvPr>
          <p:cNvSpPr txBox="1"/>
          <p:nvPr/>
        </p:nvSpPr>
        <p:spPr>
          <a:xfrm>
            <a:off x="2553789" y="3204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Alex Kamal</a:t>
            </a:r>
          </a:p>
        </p:txBody>
      </p:sp>
      <p:sp>
        <p:nvSpPr>
          <p:cNvPr id="91" name="Analysistabs_97">
            <a:extLst>
              <a:ext uri="{FF2B5EF4-FFF2-40B4-BE49-F238E27FC236}">
                <a16:creationId xmlns:a16="http://schemas.microsoft.com/office/drawing/2014/main" id="{8CDF634F-9736-B715-F4CE-8E97DBAA88E1}"/>
              </a:ext>
            </a:extLst>
          </p:cNvPr>
          <p:cNvSpPr txBox="1"/>
          <p:nvPr/>
        </p:nvSpPr>
        <p:spPr>
          <a:xfrm>
            <a:off x="3675017" y="3204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3/15/2026</a:t>
            </a:r>
          </a:p>
        </p:txBody>
      </p:sp>
      <p:sp>
        <p:nvSpPr>
          <p:cNvPr id="92" name="Analysistabs_98">
            <a:extLst>
              <a:ext uri="{FF2B5EF4-FFF2-40B4-BE49-F238E27FC236}">
                <a16:creationId xmlns:a16="http://schemas.microsoft.com/office/drawing/2014/main" id="{6EDCDC1C-C5C4-60C2-834D-CCA599788049}"/>
              </a:ext>
            </a:extLst>
          </p:cNvPr>
          <p:cNvSpPr txBox="1"/>
          <p:nvPr/>
        </p:nvSpPr>
        <p:spPr>
          <a:xfrm>
            <a:off x="4422503" y="3204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10</a:t>
            </a:r>
          </a:p>
        </p:txBody>
      </p:sp>
      <p:sp>
        <p:nvSpPr>
          <p:cNvPr id="93" name="Analysistabs_99">
            <a:extLst>
              <a:ext uri="{FF2B5EF4-FFF2-40B4-BE49-F238E27FC236}">
                <a16:creationId xmlns:a16="http://schemas.microsoft.com/office/drawing/2014/main" id="{11A2F8DA-83D1-B37F-372C-A448AB69E2F4}"/>
              </a:ext>
            </a:extLst>
          </p:cNvPr>
          <p:cNvSpPr txBox="1"/>
          <p:nvPr/>
        </p:nvSpPr>
        <p:spPr>
          <a:xfrm>
            <a:off x="5020491" y="3204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94" name="Analysistabs_100">
            <a:extLst>
              <a:ext uri="{FF2B5EF4-FFF2-40B4-BE49-F238E27FC236}">
                <a16:creationId xmlns:a16="http://schemas.microsoft.com/office/drawing/2014/main" id="{BAD8D95D-B3BF-0B71-1CA6-C4AD687C0AB1}"/>
              </a:ext>
            </a:extLst>
          </p:cNvPr>
          <p:cNvSpPr/>
          <p:nvPr/>
        </p:nvSpPr>
        <p:spPr>
          <a:xfrm>
            <a:off x="7146950" y="3255744"/>
            <a:ext cx="1274064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5" name="Analysistabs_101">
            <a:extLst>
              <a:ext uri="{FF2B5EF4-FFF2-40B4-BE49-F238E27FC236}">
                <a16:creationId xmlns:a16="http://schemas.microsoft.com/office/drawing/2014/main" id="{A3D40BBB-79F6-DD08-36C2-1788BDB35DE1}"/>
              </a:ext>
            </a:extLst>
          </p:cNvPr>
          <p:cNvSpPr txBox="1"/>
          <p:nvPr/>
        </p:nvSpPr>
        <p:spPr>
          <a:xfrm>
            <a:off x="386080" y="3484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Flight Software Patching</a:t>
            </a:r>
          </a:p>
        </p:txBody>
      </p:sp>
      <p:sp>
        <p:nvSpPr>
          <p:cNvPr id="96" name="Analysistabs_102">
            <a:extLst>
              <a:ext uri="{FF2B5EF4-FFF2-40B4-BE49-F238E27FC236}">
                <a16:creationId xmlns:a16="http://schemas.microsoft.com/office/drawing/2014/main" id="{9B8B12FE-3AF5-EEDB-0DE4-BE0006B1A7AF}"/>
              </a:ext>
            </a:extLst>
          </p:cNvPr>
          <p:cNvSpPr txBox="1"/>
          <p:nvPr/>
        </p:nvSpPr>
        <p:spPr>
          <a:xfrm>
            <a:off x="2553789" y="3484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Bobbie Draper</a:t>
            </a:r>
          </a:p>
        </p:txBody>
      </p:sp>
      <p:sp>
        <p:nvSpPr>
          <p:cNvPr id="97" name="Analysistabs_103">
            <a:extLst>
              <a:ext uri="{FF2B5EF4-FFF2-40B4-BE49-F238E27FC236}">
                <a16:creationId xmlns:a16="http://schemas.microsoft.com/office/drawing/2014/main" id="{E640242A-DEC7-5A59-6195-14F659CDF85D}"/>
              </a:ext>
            </a:extLst>
          </p:cNvPr>
          <p:cNvSpPr txBox="1"/>
          <p:nvPr/>
        </p:nvSpPr>
        <p:spPr>
          <a:xfrm>
            <a:off x="3675017" y="3484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3/15/2026</a:t>
            </a:r>
          </a:p>
        </p:txBody>
      </p:sp>
      <p:sp>
        <p:nvSpPr>
          <p:cNvPr id="98" name="Analysistabs_104">
            <a:extLst>
              <a:ext uri="{FF2B5EF4-FFF2-40B4-BE49-F238E27FC236}">
                <a16:creationId xmlns:a16="http://schemas.microsoft.com/office/drawing/2014/main" id="{9099E282-EBDA-228C-D2DF-8DEEC5190F46}"/>
              </a:ext>
            </a:extLst>
          </p:cNvPr>
          <p:cNvSpPr txBox="1"/>
          <p:nvPr/>
        </p:nvSpPr>
        <p:spPr>
          <a:xfrm>
            <a:off x="4422503" y="3484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99" name="Analysistabs_105">
            <a:extLst>
              <a:ext uri="{FF2B5EF4-FFF2-40B4-BE49-F238E27FC236}">
                <a16:creationId xmlns:a16="http://schemas.microsoft.com/office/drawing/2014/main" id="{90C98329-F46F-6DE4-B239-5331FF9A27BF}"/>
              </a:ext>
            </a:extLst>
          </p:cNvPr>
          <p:cNvSpPr txBox="1"/>
          <p:nvPr/>
        </p:nvSpPr>
        <p:spPr>
          <a:xfrm>
            <a:off x="5020491" y="3484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00" name="Analysistabs_106">
            <a:extLst>
              <a:ext uri="{FF2B5EF4-FFF2-40B4-BE49-F238E27FC236}">
                <a16:creationId xmlns:a16="http://schemas.microsoft.com/office/drawing/2014/main" id="{9318BDAF-7ACA-7CB9-A54D-B9ACE10D92D9}"/>
              </a:ext>
            </a:extLst>
          </p:cNvPr>
          <p:cNvSpPr/>
          <p:nvPr/>
        </p:nvSpPr>
        <p:spPr>
          <a:xfrm>
            <a:off x="7146950" y="35351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1" name="Analysistabs_107">
            <a:extLst>
              <a:ext uri="{FF2B5EF4-FFF2-40B4-BE49-F238E27FC236}">
                <a16:creationId xmlns:a16="http://schemas.microsoft.com/office/drawing/2014/main" id="{9883E2D5-65E7-5156-8E00-4B099DC9087F}"/>
              </a:ext>
            </a:extLst>
          </p:cNvPr>
          <p:cNvSpPr txBox="1"/>
          <p:nvPr/>
        </p:nvSpPr>
        <p:spPr>
          <a:xfrm>
            <a:off x="386080" y="3763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US" sz="800" b="1">
                <a:latin typeface="Bahnschrift" panose="020B0502040204020203" pitchFamily="34" charset="0"/>
              </a:rPr>
              <a:t>PHASE 3: COMMS &amp; SENSOR ARRAY</a:t>
            </a:r>
            <a:endParaRPr lang="en-IN" sz="800" b="1">
              <a:latin typeface="Bahnschrift" panose="020B0502040204020203" pitchFamily="34" charset="0"/>
            </a:endParaRPr>
          </a:p>
        </p:txBody>
      </p:sp>
      <p:sp>
        <p:nvSpPr>
          <p:cNvPr id="102" name="Analysistabs_108">
            <a:extLst>
              <a:ext uri="{FF2B5EF4-FFF2-40B4-BE49-F238E27FC236}">
                <a16:creationId xmlns:a16="http://schemas.microsoft.com/office/drawing/2014/main" id="{9B9598CB-2FEB-5380-96C0-265660FE5A14}"/>
              </a:ext>
            </a:extLst>
          </p:cNvPr>
          <p:cNvSpPr txBox="1"/>
          <p:nvPr/>
        </p:nvSpPr>
        <p:spPr>
          <a:xfrm>
            <a:off x="2553789" y="3763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Mark Watney</a:t>
            </a:r>
          </a:p>
        </p:txBody>
      </p:sp>
      <p:sp>
        <p:nvSpPr>
          <p:cNvPr id="103" name="Analysistabs_109">
            <a:extLst>
              <a:ext uri="{FF2B5EF4-FFF2-40B4-BE49-F238E27FC236}">
                <a16:creationId xmlns:a16="http://schemas.microsoft.com/office/drawing/2014/main" id="{01EFB5E4-5091-B56E-A0CC-340A5F22C8CC}"/>
              </a:ext>
            </a:extLst>
          </p:cNvPr>
          <p:cNvSpPr txBox="1"/>
          <p:nvPr/>
        </p:nvSpPr>
        <p:spPr>
          <a:xfrm>
            <a:off x="3675017" y="3763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104" name="Analysistabs_110">
            <a:extLst>
              <a:ext uri="{FF2B5EF4-FFF2-40B4-BE49-F238E27FC236}">
                <a16:creationId xmlns:a16="http://schemas.microsoft.com/office/drawing/2014/main" id="{A425F87F-8626-BF38-EB1D-F4359CD95EDF}"/>
              </a:ext>
            </a:extLst>
          </p:cNvPr>
          <p:cNvSpPr txBox="1"/>
          <p:nvPr/>
        </p:nvSpPr>
        <p:spPr>
          <a:xfrm>
            <a:off x="4422503" y="3763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7</a:t>
            </a:r>
          </a:p>
        </p:txBody>
      </p:sp>
      <p:sp>
        <p:nvSpPr>
          <p:cNvPr id="105" name="Analysistabs_111">
            <a:extLst>
              <a:ext uri="{FF2B5EF4-FFF2-40B4-BE49-F238E27FC236}">
                <a16:creationId xmlns:a16="http://schemas.microsoft.com/office/drawing/2014/main" id="{0CA48C93-6581-300E-92E0-7936A708EB67}"/>
              </a:ext>
            </a:extLst>
          </p:cNvPr>
          <p:cNvSpPr txBox="1"/>
          <p:nvPr/>
        </p:nvSpPr>
        <p:spPr>
          <a:xfrm>
            <a:off x="5020491" y="3763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06" name="Analysistabs_112">
            <a:extLst>
              <a:ext uri="{FF2B5EF4-FFF2-40B4-BE49-F238E27FC236}">
                <a16:creationId xmlns:a16="http://schemas.microsoft.com/office/drawing/2014/main" id="{12E957DB-C557-1B24-72E9-0F335F285ACB}"/>
              </a:ext>
            </a:extLst>
          </p:cNvPr>
          <p:cNvSpPr/>
          <p:nvPr/>
        </p:nvSpPr>
        <p:spPr>
          <a:xfrm>
            <a:off x="7401763" y="3814544"/>
            <a:ext cx="89184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7" name="Analysistabs_113">
            <a:extLst>
              <a:ext uri="{FF2B5EF4-FFF2-40B4-BE49-F238E27FC236}">
                <a16:creationId xmlns:a16="http://schemas.microsoft.com/office/drawing/2014/main" id="{FCD30F2D-F707-2DC4-6D43-7511B8878B3A}"/>
              </a:ext>
            </a:extLst>
          </p:cNvPr>
          <p:cNvSpPr txBox="1"/>
          <p:nvPr/>
        </p:nvSpPr>
        <p:spPr>
          <a:xfrm>
            <a:off x="386080" y="4043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S-Band Antenna Calibration</a:t>
            </a:r>
          </a:p>
        </p:txBody>
      </p:sp>
      <p:sp>
        <p:nvSpPr>
          <p:cNvPr id="108" name="Analysistabs_114">
            <a:extLst>
              <a:ext uri="{FF2B5EF4-FFF2-40B4-BE49-F238E27FC236}">
                <a16:creationId xmlns:a16="http://schemas.microsoft.com/office/drawing/2014/main" id="{B4CB1F95-6116-A420-5E37-A6CB003F2374}"/>
              </a:ext>
            </a:extLst>
          </p:cNvPr>
          <p:cNvSpPr txBox="1"/>
          <p:nvPr/>
        </p:nvSpPr>
        <p:spPr>
          <a:xfrm>
            <a:off x="2553789" y="4043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Rick Martinez</a:t>
            </a:r>
          </a:p>
        </p:txBody>
      </p:sp>
      <p:sp>
        <p:nvSpPr>
          <p:cNvPr id="109" name="Analysistabs_115">
            <a:extLst>
              <a:ext uri="{FF2B5EF4-FFF2-40B4-BE49-F238E27FC236}">
                <a16:creationId xmlns:a16="http://schemas.microsoft.com/office/drawing/2014/main" id="{E446D2A2-D049-5B77-6C08-1A582E7563EE}"/>
              </a:ext>
            </a:extLst>
          </p:cNvPr>
          <p:cNvSpPr txBox="1"/>
          <p:nvPr/>
        </p:nvSpPr>
        <p:spPr>
          <a:xfrm>
            <a:off x="3675017" y="4043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5/1/2026</a:t>
            </a:r>
          </a:p>
        </p:txBody>
      </p:sp>
      <p:sp>
        <p:nvSpPr>
          <p:cNvPr id="110" name="Analysistabs_116">
            <a:extLst>
              <a:ext uri="{FF2B5EF4-FFF2-40B4-BE49-F238E27FC236}">
                <a16:creationId xmlns:a16="http://schemas.microsoft.com/office/drawing/2014/main" id="{0B933DD2-5FB2-E2E1-E724-AE5B71F39D86}"/>
              </a:ext>
            </a:extLst>
          </p:cNvPr>
          <p:cNvSpPr txBox="1"/>
          <p:nvPr/>
        </p:nvSpPr>
        <p:spPr>
          <a:xfrm>
            <a:off x="4422503" y="4043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111" name="Analysistabs_117">
            <a:extLst>
              <a:ext uri="{FF2B5EF4-FFF2-40B4-BE49-F238E27FC236}">
                <a16:creationId xmlns:a16="http://schemas.microsoft.com/office/drawing/2014/main" id="{6102EE79-2C6C-29B1-70F0-82022F9C0471}"/>
              </a:ext>
            </a:extLst>
          </p:cNvPr>
          <p:cNvSpPr txBox="1"/>
          <p:nvPr/>
        </p:nvSpPr>
        <p:spPr>
          <a:xfrm>
            <a:off x="5020491" y="4043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12" name="Analysistabs_118">
            <a:extLst>
              <a:ext uri="{FF2B5EF4-FFF2-40B4-BE49-F238E27FC236}">
                <a16:creationId xmlns:a16="http://schemas.microsoft.com/office/drawing/2014/main" id="{5B377D98-365D-6F94-1DB6-DB14DAB96B18}"/>
              </a:ext>
            </a:extLst>
          </p:cNvPr>
          <p:cNvSpPr/>
          <p:nvPr/>
        </p:nvSpPr>
        <p:spPr>
          <a:xfrm>
            <a:off x="7911389" y="4093944"/>
            <a:ext cx="50962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3" name="Analysistabs_119">
            <a:extLst>
              <a:ext uri="{FF2B5EF4-FFF2-40B4-BE49-F238E27FC236}">
                <a16:creationId xmlns:a16="http://schemas.microsoft.com/office/drawing/2014/main" id="{44DCC48B-F05D-3EC6-D60E-C1AEECD17E82}"/>
              </a:ext>
            </a:extLst>
          </p:cNvPr>
          <p:cNvSpPr txBox="1"/>
          <p:nvPr/>
        </p:nvSpPr>
        <p:spPr>
          <a:xfrm>
            <a:off x="386080" y="4322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Ground Station Signal Sweep</a:t>
            </a:r>
          </a:p>
        </p:txBody>
      </p:sp>
      <p:sp>
        <p:nvSpPr>
          <p:cNvPr id="114" name="Analysistabs_120">
            <a:extLst>
              <a:ext uri="{FF2B5EF4-FFF2-40B4-BE49-F238E27FC236}">
                <a16:creationId xmlns:a16="http://schemas.microsoft.com/office/drawing/2014/main" id="{1F971B10-57B7-A2C0-CFA1-64FC86A80A4F}"/>
              </a:ext>
            </a:extLst>
          </p:cNvPr>
          <p:cNvSpPr txBox="1"/>
          <p:nvPr/>
        </p:nvSpPr>
        <p:spPr>
          <a:xfrm>
            <a:off x="2553789" y="4322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Beth Johanssen</a:t>
            </a:r>
          </a:p>
        </p:txBody>
      </p:sp>
      <p:sp>
        <p:nvSpPr>
          <p:cNvPr id="115" name="Analysistabs_121">
            <a:extLst>
              <a:ext uri="{FF2B5EF4-FFF2-40B4-BE49-F238E27FC236}">
                <a16:creationId xmlns:a16="http://schemas.microsoft.com/office/drawing/2014/main" id="{14643094-00CD-D187-B149-7C05629B1CF9}"/>
              </a:ext>
            </a:extLst>
          </p:cNvPr>
          <p:cNvSpPr txBox="1"/>
          <p:nvPr/>
        </p:nvSpPr>
        <p:spPr>
          <a:xfrm>
            <a:off x="3675017" y="4322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6/1/2026</a:t>
            </a:r>
          </a:p>
        </p:txBody>
      </p:sp>
      <p:sp>
        <p:nvSpPr>
          <p:cNvPr id="116" name="Analysistabs_122">
            <a:extLst>
              <a:ext uri="{FF2B5EF4-FFF2-40B4-BE49-F238E27FC236}">
                <a16:creationId xmlns:a16="http://schemas.microsoft.com/office/drawing/2014/main" id="{612278EE-8916-A773-E8E6-0A107205FA8F}"/>
              </a:ext>
            </a:extLst>
          </p:cNvPr>
          <p:cNvSpPr txBox="1"/>
          <p:nvPr/>
        </p:nvSpPr>
        <p:spPr>
          <a:xfrm>
            <a:off x="4422503" y="4322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18</a:t>
            </a:r>
          </a:p>
        </p:txBody>
      </p:sp>
      <p:sp>
        <p:nvSpPr>
          <p:cNvPr id="117" name="Analysistabs_123">
            <a:extLst>
              <a:ext uri="{FF2B5EF4-FFF2-40B4-BE49-F238E27FC236}">
                <a16:creationId xmlns:a16="http://schemas.microsoft.com/office/drawing/2014/main" id="{FEA8CDF0-3668-26A1-42EC-4CCD200E6BB6}"/>
              </a:ext>
            </a:extLst>
          </p:cNvPr>
          <p:cNvSpPr txBox="1"/>
          <p:nvPr/>
        </p:nvSpPr>
        <p:spPr>
          <a:xfrm>
            <a:off x="5020491" y="4322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45%</a:t>
            </a:r>
          </a:p>
        </p:txBody>
      </p:sp>
      <p:sp>
        <p:nvSpPr>
          <p:cNvPr id="118" name="Analysistabs_124">
            <a:extLst>
              <a:ext uri="{FF2B5EF4-FFF2-40B4-BE49-F238E27FC236}">
                <a16:creationId xmlns:a16="http://schemas.microsoft.com/office/drawing/2014/main" id="{FB598F8E-2FD4-4691-813E-A0685FDB42B3}"/>
              </a:ext>
            </a:extLst>
          </p:cNvPr>
          <p:cNvSpPr/>
          <p:nvPr/>
        </p:nvSpPr>
        <p:spPr>
          <a:xfrm>
            <a:off x="8548421" y="4373344"/>
            <a:ext cx="229331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9" name="Analysistabs_125">
            <a:extLst>
              <a:ext uri="{FF2B5EF4-FFF2-40B4-BE49-F238E27FC236}">
                <a16:creationId xmlns:a16="http://schemas.microsoft.com/office/drawing/2014/main" id="{ED6AF65D-9A5C-4BB6-5B41-49E1D6BCA287}"/>
              </a:ext>
            </a:extLst>
          </p:cNvPr>
          <p:cNvSpPr/>
          <p:nvPr/>
        </p:nvSpPr>
        <p:spPr>
          <a:xfrm>
            <a:off x="8548421" y="4373344"/>
            <a:ext cx="1031992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0" name="Analysistabs_126">
            <a:extLst>
              <a:ext uri="{FF2B5EF4-FFF2-40B4-BE49-F238E27FC236}">
                <a16:creationId xmlns:a16="http://schemas.microsoft.com/office/drawing/2014/main" id="{9AF33639-8C25-5CFC-9EEB-6A6C0E5CC5BE}"/>
              </a:ext>
            </a:extLst>
          </p:cNvPr>
          <p:cNvSpPr txBox="1"/>
          <p:nvPr/>
        </p:nvSpPr>
        <p:spPr>
          <a:xfrm>
            <a:off x="386080" y="4601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Radar Altimeter Tuning</a:t>
            </a:r>
          </a:p>
        </p:txBody>
      </p:sp>
      <p:sp>
        <p:nvSpPr>
          <p:cNvPr id="121" name="Analysistabs_127">
            <a:extLst>
              <a:ext uri="{FF2B5EF4-FFF2-40B4-BE49-F238E27FC236}">
                <a16:creationId xmlns:a16="http://schemas.microsoft.com/office/drawing/2014/main" id="{E1E4F97E-976F-9C25-8AA0-95FA8EA1638C}"/>
              </a:ext>
            </a:extLst>
          </p:cNvPr>
          <p:cNvSpPr txBox="1"/>
          <p:nvPr/>
        </p:nvSpPr>
        <p:spPr>
          <a:xfrm>
            <a:off x="2553789" y="4601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Chris Beck</a:t>
            </a:r>
          </a:p>
        </p:txBody>
      </p:sp>
      <p:sp>
        <p:nvSpPr>
          <p:cNvPr id="122" name="Analysistabs_128">
            <a:extLst>
              <a:ext uri="{FF2B5EF4-FFF2-40B4-BE49-F238E27FC236}">
                <a16:creationId xmlns:a16="http://schemas.microsoft.com/office/drawing/2014/main" id="{2658C25A-CD61-2C9A-E3CF-D2B11AE800C4}"/>
              </a:ext>
            </a:extLst>
          </p:cNvPr>
          <p:cNvSpPr txBox="1"/>
          <p:nvPr/>
        </p:nvSpPr>
        <p:spPr>
          <a:xfrm>
            <a:off x="3675017" y="4601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123" name="Analysistabs_129">
            <a:extLst>
              <a:ext uri="{FF2B5EF4-FFF2-40B4-BE49-F238E27FC236}">
                <a16:creationId xmlns:a16="http://schemas.microsoft.com/office/drawing/2014/main" id="{7A09F730-13B6-9BFD-C2B8-6FFB64F50947}"/>
              </a:ext>
            </a:extLst>
          </p:cNvPr>
          <p:cNvSpPr txBox="1"/>
          <p:nvPr/>
        </p:nvSpPr>
        <p:spPr>
          <a:xfrm>
            <a:off x="4422503" y="4601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9</a:t>
            </a:r>
          </a:p>
        </p:txBody>
      </p:sp>
      <p:sp>
        <p:nvSpPr>
          <p:cNvPr id="124" name="Analysistabs_130">
            <a:extLst>
              <a:ext uri="{FF2B5EF4-FFF2-40B4-BE49-F238E27FC236}">
                <a16:creationId xmlns:a16="http://schemas.microsoft.com/office/drawing/2014/main" id="{8650070F-8C04-3883-65C6-4455FD540EB3}"/>
              </a:ext>
            </a:extLst>
          </p:cNvPr>
          <p:cNvSpPr txBox="1"/>
          <p:nvPr/>
        </p:nvSpPr>
        <p:spPr>
          <a:xfrm>
            <a:off x="5020491" y="4601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 dirty="0">
                <a:latin typeface="Bahnschrift" panose="020B0502040204020203" pitchFamily="34" charset="0"/>
              </a:rPr>
              <a:t>100%</a:t>
            </a:r>
          </a:p>
        </p:txBody>
      </p:sp>
      <p:sp>
        <p:nvSpPr>
          <p:cNvPr id="125" name="Analysistabs_131">
            <a:extLst>
              <a:ext uri="{FF2B5EF4-FFF2-40B4-BE49-F238E27FC236}">
                <a16:creationId xmlns:a16="http://schemas.microsoft.com/office/drawing/2014/main" id="{C3AEA657-791D-9464-346F-C7563B07763E}"/>
              </a:ext>
            </a:extLst>
          </p:cNvPr>
          <p:cNvSpPr/>
          <p:nvPr/>
        </p:nvSpPr>
        <p:spPr>
          <a:xfrm>
            <a:off x="7401763" y="4652744"/>
            <a:ext cx="1146658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6" name="Analysistabs_132">
            <a:extLst>
              <a:ext uri="{FF2B5EF4-FFF2-40B4-BE49-F238E27FC236}">
                <a16:creationId xmlns:a16="http://schemas.microsoft.com/office/drawing/2014/main" id="{179733B1-D503-8B6F-ED37-6BD55E95214D}"/>
              </a:ext>
            </a:extLst>
          </p:cNvPr>
          <p:cNvSpPr/>
          <p:nvPr/>
        </p:nvSpPr>
        <p:spPr>
          <a:xfrm>
            <a:off x="7401763" y="4652744"/>
            <a:ext cx="1146658" cy="127000"/>
          </a:xfrm>
          <a:prstGeom prst="rect">
            <a:avLst/>
          </a:prstGeom>
          <a:solidFill>
            <a:srgbClr val="1E9EC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7" name="Analysistabs_133">
            <a:extLst>
              <a:ext uri="{FF2B5EF4-FFF2-40B4-BE49-F238E27FC236}">
                <a16:creationId xmlns:a16="http://schemas.microsoft.com/office/drawing/2014/main" id="{FBBC8E14-85EC-8DFE-306C-2B69CF287CC6}"/>
              </a:ext>
            </a:extLst>
          </p:cNvPr>
          <p:cNvSpPr txBox="1"/>
          <p:nvPr/>
        </p:nvSpPr>
        <p:spPr>
          <a:xfrm>
            <a:off x="386080" y="4881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Visual Camera Focus Test</a:t>
            </a:r>
          </a:p>
        </p:txBody>
      </p:sp>
      <p:sp>
        <p:nvSpPr>
          <p:cNvPr id="128" name="Analysistabs_134">
            <a:extLst>
              <a:ext uri="{FF2B5EF4-FFF2-40B4-BE49-F238E27FC236}">
                <a16:creationId xmlns:a16="http://schemas.microsoft.com/office/drawing/2014/main" id="{05D40C24-2B7F-FA1F-19D2-A445F0582411}"/>
              </a:ext>
            </a:extLst>
          </p:cNvPr>
          <p:cNvSpPr txBox="1"/>
          <p:nvPr/>
        </p:nvSpPr>
        <p:spPr>
          <a:xfrm>
            <a:off x="2553789" y="4881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Melissa Lewis</a:t>
            </a:r>
          </a:p>
        </p:txBody>
      </p:sp>
      <p:sp>
        <p:nvSpPr>
          <p:cNvPr id="129" name="Analysistabs_135">
            <a:extLst>
              <a:ext uri="{FF2B5EF4-FFF2-40B4-BE49-F238E27FC236}">
                <a16:creationId xmlns:a16="http://schemas.microsoft.com/office/drawing/2014/main" id="{5C196003-ACAA-0D1F-1641-F9F412C42101}"/>
              </a:ext>
            </a:extLst>
          </p:cNvPr>
          <p:cNvSpPr txBox="1"/>
          <p:nvPr/>
        </p:nvSpPr>
        <p:spPr>
          <a:xfrm>
            <a:off x="3675017" y="4881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 dirty="0">
                <a:latin typeface="Bahnschrift" panose="020B0502040204020203" pitchFamily="34" charset="0"/>
              </a:rPr>
              <a:t>4/1/2026</a:t>
            </a:r>
          </a:p>
        </p:txBody>
      </p:sp>
      <p:sp>
        <p:nvSpPr>
          <p:cNvPr id="130" name="Analysistabs_136">
            <a:extLst>
              <a:ext uri="{FF2B5EF4-FFF2-40B4-BE49-F238E27FC236}">
                <a16:creationId xmlns:a16="http://schemas.microsoft.com/office/drawing/2014/main" id="{303BB90D-446D-3C66-138A-5F53A9C12AFF}"/>
              </a:ext>
            </a:extLst>
          </p:cNvPr>
          <p:cNvSpPr txBox="1"/>
          <p:nvPr/>
        </p:nvSpPr>
        <p:spPr>
          <a:xfrm>
            <a:off x="4422503" y="4881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8</a:t>
            </a:r>
          </a:p>
        </p:txBody>
      </p:sp>
      <p:sp>
        <p:nvSpPr>
          <p:cNvPr id="131" name="Analysistabs_137">
            <a:extLst>
              <a:ext uri="{FF2B5EF4-FFF2-40B4-BE49-F238E27FC236}">
                <a16:creationId xmlns:a16="http://schemas.microsoft.com/office/drawing/2014/main" id="{E5105706-EFED-D9AE-E68F-22CAAC6860F0}"/>
              </a:ext>
            </a:extLst>
          </p:cNvPr>
          <p:cNvSpPr txBox="1"/>
          <p:nvPr/>
        </p:nvSpPr>
        <p:spPr>
          <a:xfrm>
            <a:off x="5020491" y="4881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32" name="Analysistabs_138">
            <a:extLst>
              <a:ext uri="{FF2B5EF4-FFF2-40B4-BE49-F238E27FC236}">
                <a16:creationId xmlns:a16="http://schemas.microsoft.com/office/drawing/2014/main" id="{9769D34F-F0A5-836D-13CD-72ABAC2B9378}"/>
              </a:ext>
            </a:extLst>
          </p:cNvPr>
          <p:cNvSpPr/>
          <p:nvPr/>
        </p:nvSpPr>
        <p:spPr>
          <a:xfrm>
            <a:off x="7401763" y="4932144"/>
            <a:ext cx="1019251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3" name="Analysistabs_139">
            <a:extLst>
              <a:ext uri="{FF2B5EF4-FFF2-40B4-BE49-F238E27FC236}">
                <a16:creationId xmlns:a16="http://schemas.microsoft.com/office/drawing/2014/main" id="{16897007-8EED-7E1A-DB90-637A757A5DAC}"/>
              </a:ext>
            </a:extLst>
          </p:cNvPr>
          <p:cNvSpPr txBox="1"/>
          <p:nvPr/>
        </p:nvSpPr>
        <p:spPr>
          <a:xfrm>
            <a:off x="386080" y="5160744"/>
            <a:ext cx="216770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 b="1">
                <a:latin typeface="Bahnschrift" panose="020B0502040204020203" pitchFamily="34" charset="0"/>
              </a:rPr>
              <a:t>PHASE 4: CARGO &amp; CREW PREP</a:t>
            </a:r>
          </a:p>
        </p:txBody>
      </p:sp>
      <p:sp>
        <p:nvSpPr>
          <p:cNvPr id="134" name="Analysistabs_140">
            <a:extLst>
              <a:ext uri="{FF2B5EF4-FFF2-40B4-BE49-F238E27FC236}">
                <a16:creationId xmlns:a16="http://schemas.microsoft.com/office/drawing/2014/main" id="{45B4A9D9-F9DE-3128-BC2F-402A5285D0C8}"/>
              </a:ext>
            </a:extLst>
          </p:cNvPr>
          <p:cNvSpPr txBox="1"/>
          <p:nvPr/>
        </p:nvSpPr>
        <p:spPr>
          <a:xfrm>
            <a:off x="2553789" y="5160744"/>
            <a:ext cx="112122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Peggy Whitson</a:t>
            </a:r>
          </a:p>
        </p:txBody>
      </p:sp>
      <p:sp>
        <p:nvSpPr>
          <p:cNvPr id="135" name="Analysistabs_141">
            <a:extLst>
              <a:ext uri="{FF2B5EF4-FFF2-40B4-BE49-F238E27FC236}">
                <a16:creationId xmlns:a16="http://schemas.microsoft.com/office/drawing/2014/main" id="{50797FEB-A494-8A90-70F3-C8292AB68C61}"/>
              </a:ext>
            </a:extLst>
          </p:cNvPr>
          <p:cNvSpPr txBox="1"/>
          <p:nvPr/>
        </p:nvSpPr>
        <p:spPr>
          <a:xfrm>
            <a:off x="3675017" y="5160744"/>
            <a:ext cx="747486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5/15/2026</a:t>
            </a:r>
          </a:p>
        </p:txBody>
      </p:sp>
      <p:sp>
        <p:nvSpPr>
          <p:cNvPr id="136" name="Analysistabs_142">
            <a:extLst>
              <a:ext uri="{FF2B5EF4-FFF2-40B4-BE49-F238E27FC236}">
                <a16:creationId xmlns:a16="http://schemas.microsoft.com/office/drawing/2014/main" id="{DBEFFBE6-AD1A-D07E-EBE0-EFE65A69C0B5}"/>
              </a:ext>
            </a:extLst>
          </p:cNvPr>
          <p:cNvSpPr txBox="1"/>
          <p:nvPr/>
        </p:nvSpPr>
        <p:spPr>
          <a:xfrm>
            <a:off x="4422503" y="5160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137" name="Analysistabs_143">
            <a:extLst>
              <a:ext uri="{FF2B5EF4-FFF2-40B4-BE49-F238E27FC236}">
                <a16:creationId xmlns:a16="http://schemas.microsoft.com/office/drawing/2014/main" id="{871B826B-B424-5761-7E81-75A9B6762DF9}"/>
              </a:ext>
            </a:extLst>
          </p:cNvPr>
          <p:cNvSpPr txBox="1"/>
          <p:nvPr/>
        </p:nvSpPr>
        <p:spPr>
          <a:xfrm>
            <a:off x="5020491" y="5160744"/>
            <a:ext cx="597989" cy="215444"/>
          </a:xfrm>
          <a:prstGeom prst="rect">
            <a:avLst/>
          </a:prstGeom>
          <a:solidFill>
            <a:srgbClr val="D6F2FC"/>
          </a:solidFill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38" name="Analysistabs_144">
            <a:extLst>
              <a:ext uri="{FF2B5EF4-FFF2-40B4-BE49-F238E27FC236}">
                <a16:creationId xmlns:a16="http://schemas.microsoft.com/office/drawing/2014/main" id="{913C10F9-EF72-E031-5010-E157495C5FC1}"/>
              </a:ext>
            </a:extLst>
          </p:cNvPr>
          <p:cNvSpPr/>
          <p:nvPr/>
        </p:nvSpPr>
        <p:spPr>
          <a:xfrm>
            <a:off x="8166201" y="52115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9" name="Analysistabs_145">
            <a:extLst>
              <a:ext uri="{FF2B5EF4-FFF2-40B4-BE49-F238E27FC236}">
                <a16:creationId xmlns:a16="http://schemas.microsoft.com/office/drawing/2014/main" id="{1CBC9479-DA07-1C78-D579-EBF013E7E699}"/>
              </a:ext>
            </a:extLst>
          </p:cNvPr>
          <p:cNvSpPr txBox="1"/>
          <p:nvPr/>
        </p:nvSpPr>
        <p:spPr>
          <a:xfrm>
            <a:off x="386080" y="54401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Late-Load Biological Cargo</a:t>
            </a:r>
          </a:p>
        </p:txBody>
      </p:sp>
      <p:sp>
        <p:nvSpPr>
          <p:cNvPr id="140" name="Analysistabs_146">
            <a:extLst>
              <a:ext uri="{FF2B5EF4-FFF2-40B4-BE49-F238E27FC236}">
                <a16:creationId xmlns:a16="http://schemas.microsoft.com/office/drawing/2014/main" id="{208D9655-7C93-CD4D-9D90-57BB3E7A8C64}"/>
              </a:ext>
            </a:extLst>
          </p:cNvPr>
          <p:cNvSpPr txBox="1"/>
          <p:nvPr/>
        </p:nvSpPr>
        <p:spPr>
          <a:xfrm>
            <a:off x="2553789" y="54401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Scott Kelly</a:t>
            </a:r>
          </a:p>
        </p:txBody>
      </p:sp>
      <p:sp>
        <p:nvSpPr>
          <p:cNvPr id="141" name="Analysistabs_147">
            <a:extLst>
              <a:ext uri="{FF2B5EF4-FFF2-40B4-BE49-F238E27FC236}">
                <a16:creationId xmlns:a16="http://schemas.microsoft.com/office/drawing/2014/main" id="{E691F685-1F58-9424-AA7F-53A418EA7E13}"/>
              </a:ext>
            </a:extLst>
          </p:cNvPr>
          <p:cNvSpPr txBox="1"/>
          <p:nvPr/>
        </p:nvSpPr>
        <p:spPr>
          <a:xfrm>
            <a:off x="3675017" y="54401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8/1/2026</a:t>
            </a:r>
          </a:p>
        </p:txBody>
      </p:sp>
      <p:sp>
        <p:nvSpPr>
          <p:cNvPr id="142" name="Analysistabs_148">
            <a:extLst>
              <a:ext uri="{FF2B5EF4-FFF2-40B4-BE49-F238E27FC236}">
                <a16:creationId xmlns:a16="http://schemas.microsoft.com/office/drawing/2014/main" id="{C3878728-B935-3B52-C6FC-9E319199DCD6}"/>
              </a:ext>
            </a:extLst>
          </p:cNvPr>
          <p:cNvSpPr txBox="1"/>
          <p:nvPr/>
        </p:nvSpPr>
        <p:spPr>
          <a:xfrm>
            <a:off x="4422503" y="5440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12</a:t>
            </a:r>
          </a:p>
        </p:txBody>
      </p:sp>
      <p:sp>
        <p:nvSpPr>
          <p:cNvPr id="143" name="Analysistabs_149">
            <a:extLst>
              <a:ext uri="{FF2B5EF4-FFF2-40B4-BE49-F238E27FC236}">
                <a16:creationId xmlns:a16="http://schemas.microsoft.com/office/drawing/2014/main" id="{BE3C0E3E-EE40-3EB1-1FA5-A5B66AC656B2}"/>
              </a:ext>
            </a:extLst>
          </p:cNvPr>
          <p:cNvSpPr txBox="1"/>
          <p:nvPr/>
        </p:nvSpPr>
        <p:spPr>
          <a:xfrm>
            <a:off x="5020491" y="54401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44" name="Analysistabs_150">
            <a:extLst>
              <a:ext uri="{FF2B5EF4-FFF2-40B4-BE49-F238E27FC236}">
                <a16:creationId xmlns:a16="http://schemas.microsoft.com/office/drawing/2014/main" id="{0E2FFAED-C585-96CE-3944-34AB6BD05BEA}"/>
              </a:ext>
            </a:extLst>
          </p:cNvPr>
          <p:cNvSpPr/>
          <p:nvPr/>
        </p:nvSpPr>
        <p:spPr>
          <a:xfrm>
            <a:off x="9567672" y="5490944"/>
            <a:ext cx="1528877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5" name="Analysistabs_151">
            <a:extLst>
              <a:ext uri="{FF2B5EF4-FFF2-40B4-BE49-F238E27FC236}">
                <a16:creationId xmlns:a16="http://schemas.microsoft.com/office/drawing/2014/main" id="{EFE72F74-4BBD-C149-72D9-0E60F0F16190}"/>
              </a:ext>
            </a:extLst>
          </p:cNvPr>
          <p:cNvSpPr txBox="1"/>
          <p:nvPr/>
        </p:nvSpPr>
        <p:spPr>
          <a:xfrm>
            <a:off x="386080" y="57195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Cabin Pressure Equalization</a:t>
            </a:r>
          </a:p>
        </p:txBody>
      </p:sp>
      <p:sp>
        <p:nvSpPr>
          <p:cNvPr id="146" name="Analysistabs_152">
            <a:extLst>
              <a:ext uri="{FF2B5EF4-FFF2-40B4-BE49-F238E27FC236}">
                <a16:creationId xmlns:a16="http://schemas.microsoft.com/office/drawing/2014/main" id="{7253EDAA-0C48-E62A-7DBF-E96F376DB89F}"/>
              </a:ext>
            </a:extLst>
          </p:cNvPr>
          <p:cNvSpPr txBox="1"/>
          <p:nvPr/>
        </p:nvSpPr>
        <p:spPr>
          <a:xfrm>
            <a:off x="2553789" y="57195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Buzz Aldrin</a:t>
            </a:r>
          </a:p>
        </p:txBody>
      </p:sp>
      <p:sp>
        <p:nvSpPr>
          <p:cNvPr id="147" name="Analysistabs_153">
            <a:extLst>
              <a:ext uri="{FF2B5EF4-FFF2-40B4-BE49-F238E27FC236}">
                <a16:creationId xmlns:a16="http://schemas.microsoft.com/office/drawing/2014/main" id="{3223B3A4-D4D0-100D-6635-D5C0EC7BF955}"/>
              </a:ext>
            </a:extLst>
          </p:cNvPr>
          <p:cNvSpPr txBox="1"/>
          <p:nvPr/>
        </p:nvSpPr>
        <p:spPr>
          <a:xfrm>
            <a:off x="3675017" y="57195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7/1/2026</a:t>
            </a:r>
          </a:p>
        </p:txBody>
      </p:sp>
      <p:sp>
        <p:nvSpPr>
          <p:cNvPr id="148" name="Analysistabs_154">
            <a:extLst>
              <a:ext uri="{FF2B5EF4-FFF2-40B4-BE49-F238E27FC236}">
                <a16:creationId xmlns:a16="http://schemas.microsoft.com/office/drawing/2014/main" id="{05886E0A-AD35-5EE8-BB3C-ADCCF63AA89F}"/>
              </a:ext>
            </a:extLst>
          </p:cNvPr>
          <p:cNvSpPr txBox="1"/>
          <p:nvPr/>
        </p:nvSpPr>
        <p:spPr>
          <a:xfrm>
            <a:off x="4422503" y="5719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149" name="Analysistabs_155">
            <a:extLst>
              <a:ext uri="{FF2B5EF4-FFF2-40B4-BE49-F238E27FC236}">
                <a16:creationId xmlns:a16="http://schemas.microsoft.com/office/drawing/2014/main" id="{AE579E5D-E1ED-C8EF-1EE6-13F7F3B42AFB}"/>
              </a:ext>
            </a:extLst>
          </p:cNvPr>
          <p:cNvSpPr txBox="1"/>
          <p:nvPr/>
        </p:nvSpPr>
        <p:spPr>
          <a:xfrm>
            <a:off x="5020491" y="57195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50" name="Analysistabs_156">
            <a:extLst>
              <a:ext uri="{FF2B5EF4-FFF2-40B4-BE49-F238E27FC236}">
                <a16:creationId xmlns:a16="http://schemas.microsoft.com/office/drawing/2014/main" id="{65D16AF6-C656-A877-E7AD-E5FB940CA811}"/>
              </a:ext>
            </a:extLst>
          </p:cNvPr>
          <p:cNvSpPr/>
          <p:nvPr/>
        </p:nvSpPr>
        <p:spPr>
          <a:xfrm>
            <a:off x="9058046" y="5770344"/>
            <a:ext cx="509626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1" name="Analysistabs_157">
            <a:extLst>
              <a:ext uri="{FF2B5EF4-FFF2-40B4-BE49-F238E27FC236}">
                <a16:creationId xmlns:a16="http://schemas.microsoft.com/office/drawing/2014/main" id="{720AFE78-5979-8D9D-D210-2FD7D041B253}"/>
              </a:ext>
            </a:extLst>
          </p:cNvPr>
          <p:cNvSpPr txBox="1"/>
          <p:nvPr/>
        </p:nvSpPr>
        <p:spPr>
          <a:xfrm>
            <a:off x="386080" y="59989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Astronaut Ingress</a:t>
            </a:r>
          </a:p>
        </p:txBody>
      </p:sp>
      <p:sp>
        <p:nvSpPr>
          <p:cNvPr id="152" name="Analysistabs_158">
            <a:extLst>
              <a:ext uri="{FF2B5EF4-FFF2-40B4-BE49-F238E27FC236}">
                <a16:creationId xmlns:a16="http://schemas.microsoft.com/office/drawing/2014/main" id="{A77A41DF-04C2-E2F9-D645-BE4EF3ECF472}"/>
              </a:ext>
            </a:extLst>
          </p:cNvPr>
          <p:cNvSpPr txBox="1"/>
          <p:nvPr/>
        </p:nvSpPr>
        <p:spPr>
          <a:xfrm>
            <a:off x="2553789" y="59989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Tim Peake</a:t>
            </a:r>
          </a:p>
        </p:txBody>
      </p:sp>
      <p:sp>
        <p:nvSpPr>
          <p:cNvPr id="153" name="Analysistabs_159">
            <a:extLst>
              <a:ext uri="{FF2B5EF4-FFF2-40B4-BE49-F238E27FC236}">
                <a16:creationId xmlns:a16="http://schemas.microsoft.com/office/drawing/2014/main" id="{7FE64FC6-6987-88FC-8E6B-6D00887F20A7}"/>
              </a:ext>
            </a:extLst>
          </p:cNvPr>
          <p:cNvSpPr txBox="1"/>
          <p:nvPr/>
        </p:nvSpPr>
        <p:spPr>
          <a:xfrm>
            <a:off x="3675017" y="59989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7/1/2026</a:t>
            </a:r>
          </a:p>
        </p:txBody>
      </p:sp>
      <p:sp>
        <p:nvSpPr>
          <p:cNvPr id="154" name="Analysistabs_160">
            <a:extLst>
              <a:ext uri="{FF2B5EF4-FFF2-40B4-BE49-F238E27FC236}">
                <a16:creationId xmlns:a16="http://schemas.microsoft.com/office/drawing/2014/main" id="{EB89FEA1-40F3-2157-12CC-59CBB0CA88FE}"/>
              </a:ext>
            </a:extLst>
          </p:cNvPr>
          <p:cNvSpPr txBox="1"/>
          <p:nvPr/>
        </p:nvSpPr>
        <p:spPr>
          <a:xfrm>
            <a:off x="4422503" y="5998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6</a:t>
            </a:r>
          </a:p>
        </p:txBody>
      </p:sp>
      <p:sp>
        <p:nvSpPr>
          <p:cNvPr id="155" name="Analysistabs_161">
            <a:extLst>
              <a:ext uri="{FF2B5EF4-FFF2-40B4-BE49-F238E27FC236}">
                <a16:creationId xmlns:a16="http://schemas.microsoft.com/office/drawing/2014/main" id="{DAA49389-B32A-1699-D90E-0A02F159CB92}"/>
              </a:ext>
            </a:extLst>
          </p:cNvPr>
          <p:cNvSpPr txBox="1"/>
          <p:nvPr/>
        </p:nvSpPr>
        <p:spPr>
          <a:xfrm>
            <a:off x="5020491" y="59989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56" name="Analysistabs_162">
            <a:extLst>
              <a:ext uri="{FF2B5EF4-FFF2-40B4-BE49-F238E27FC236}">
                <a16:creationId xmlns:a16="http://schemas.microsoft.com/office/drawing/2014/main" id="{45F78AAD-3D94-5CD2-273D-9789CF4D2ED3}"/>
              </a:ext>
            </a:extLst>
          </p:cNvPr>
          <p:cNvSpPr/>
          <p:nvPr/>
        </p:nvSpPr>
        <p:spPr>
          <a:xfrm>
            <a:off x="9058046" y="6049744"/>
            <a:ext cx="764439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7" name="Analysistabs_163">
            <a:extLst>
              <a:ext uri="{FF2B5EF4-FFF2-40B4-BE49-F238E27FC236}">
                <a16:creationId xmlns:a16="http://schemas.microsoft.com/office/drawing/2014/main" id="{363BD68A-ED7A-4F6E-9159-9799E0D572F0}"/>
              </a:ext>
            </a:extLst>
          </p:cNvPr>
          <p:cNvSpPr txBox="1"/>
          <p:nvPr/>
        </p:nvSpPr>
        <p:spPr>
          <a:xfrm>
            <a:off x="386080" y="6278344"/>
            <a:ext cx="216770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Hatch Seal Integrity Check</a:t>
            </a:r>
          </a:p>
        </p:txBody>
      </p:sp>
      <p:sp>
        <p:nvSpPr>
          <p:cNvPr id="158" name="Analysistabs_164">
            <a:extLst>
              <a:ext uri="{FF2B5EF4-FFF2-40B4-BE49-F238E27FC236}">
                <a16:creationId xmlns:a16="http://schemas.microsoft.com/office/drawing/2014/main" id="{DA4B7F1F-07A6-6CB9-A6B5-942247149CFB}"/>
              </a:ext>
            </a:extLst>
          </p:cNvPr>
          <p:cNvSpPr txBox="1"/>
          <p:nvPr/>
        </p:nvSpPr>
        <p:spPr>
          <a:xfrm>
            <a:off x="2553789" y="6278344"/>
            <a:ext cx="112122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Chris Hadfield</a:t>
            </a:r>
          </a:p>
        </p:txBody>
      </p:sp>
      <p:sp>
        <p:nvSpPr>
          <p:cNvPr id="159" name="Analysistabs_165">
            <a:extLst>
              <a:ext uri="{FF2B5EF4-FFF2-40B4-BE49-F238E27FC236}">
                <a16:creationId xmlns:a16="http://schemas.microsoft.com/office/drawing/2014/main" id="{C5D3E654-BD21-2140-EE05-60FDB90B604E}"/>
              </a:ext>
            </a:extLst>
          </p:cNvPr>
          <p:cNvSpPr txBox="1"/>
          <p:nvPr/>
        </p:nvSpPr>
        <p:spPr>
          <a:xfrm>
            <a:off x="3675017" y="6278344"/>
            <a:ext cx="747486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IN" sz="800">
                <a:latin typeface="Bahnschrift" panose="020B0502040204020203" pitchFamily="34" charset="0"/>
              </a:rPr>
              <a:t>9/1/2026</a:t>
            </a:r>
          </a:p>
        </p:txBody>
      </p:sp>
      <p:sp>
        <p:nvSpPr>
          <p:cNvPr id="160" name="Analysistabs_166">
            <a:extLst>
              <a:ext uri="{FF2B5EF4-FFF2-40B4-BE49-F238E27FC236}">
                <a16:creationId xmlns:a16="http://schemas.microsoft.com/office/drawing/2014/main" id="{0F6F9271-5F6D-402F-696A-F19FBE92E5D1}"/>
              </a:ext>
            </a:extLst>
          </p:cNvPr>
          <p:cNvSpPr txBox="1"/>
          <p:nvPr/>
        </p:nvSpPr>
        <p:spPr>
          <a:xfrm>
            <a:off x="4422503" y="6278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161" name="Analysistabs_167">
            <a:extLst>
              <a:ext uri="{FF2B5EF4-FFF2-40B4-BE49-F238E27FC236}">
                <a16:creationId xmlns:a16="http://schemas.microsoft.com/office/drawing/2014/main" id="{40AFE83D-2665-643D-5292-506C0F3C5797}"/>
              </a:ext>
            </a:extLst>
          </p:cNvPr>
          <p:cNvSpPr txBox="1"/>
          <p:nvPr/>
        </p:nvSpPr>
        <p:spPr>
          <a:xfrm>
            <a:off x="5020491" y="6278344"/>
            <a:ext cx="597989" cy="21544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IN" sz="800">
                <a:latin typeface="Bahnschrift" panose="020B0502040204020203" pitchFamily="34" charset="0"/>
              </a:rPr>
              <a:t>0%</a:t>
            </a:r>
          </a:p>
        </p:txBody>
      </p:sp>
      <p:sp>
        <p:nvSpPr>
          <p:cNvPr id="162" name="Analysistabs_168">
            <a:extLst>
              <a:ext uri="{FF2B5EF4-FFF2-40B4-BE49-F238E27FC236}">
                <a16:creationId xmlns:a16="http://schemas.microsoft.com/office/drawing/2014/main" id="{0BEB0A4A-AF61-B3DE-8787-E3DDFAFA293D}"/>
              </a:ext>
            </a:extLst>
          </p:cNvPr>
          <p:cNvSpPr/>
          <p:nvPr/>
        </p:nvSpPr>
        <p:spPr>
          <a:xfrm>
            <a:off x="10204704" y="6329144"/>
            <a:ext cx="509625" cy="127000"/>
          </a:xfrm>
          <a:prstGeom prst="rect">
            <a:avLst/>
          </a:prstGeom>
          <a:solidFill>
            <a:srgbClr val="F3856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7" name="Analysistabs_169">
            <a:extLst>
              <a:ext uri="{FF2B5EF4-FFF2-40B4-BE49-F238E27FC236}">
                <a16:creationId xmlns:a16="http://schemas.microsoft.com/office/drawing/2014/main" id="{7416C794-5437-D8A0-5523-74E3BAF03BCA}"/>
              </a:ext>
            </a:extLst>
          </p:cNvPr>
          <p:cNvSpPr/>
          <p:nvPr/>
        </p:nvSpPr>
        <p:spPr>
          <a:xfrm>
            <a:off x="391160" y="150614"/>
            <a:ext cx="2159000" cy="274320"/>
          </a:xfrm>
          <a:prstGeom prst="rect">
            <a:avLst/>
          </a:prstGeom>
          <a:solidFill>
            <a:srgbClr val="1E9ECC"/>
          </a:solidFill>
          <a:ln w="12700">
            <a:solidFill>
              <a:srgbClr val="1E9E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Project Name: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190" name="Analysistabs_170">
            <a:extLst>
              <a:ext uri="{FF2B5EF4-FFF2-40B4-BE49-F238E27FC236}">
                <a16:creationId xmlns:a16="http://schemas.microsoft.com/office/drawing/2014/main" id="{DC470316-DC36-46ED-D59A-DD2008F2FC83}"/>
              </a:ext>
            </a:extLst>
          </p:cNvPr>
          <p:cNvSpPr txBox="1"/>
          <p:nvPr/>
        </p:nvSpPr>
        <p:spPr>
          <a:xfrm>
            <a:off x="2550160" y="150614"/>
            <a:ext cx="3073400" cy="274320"/>
          </a:xfrm>
          <a:prstGeom prst="rect">
            <a:avLst/>
          </a:prstGeom>
          <a:solidFill>
            <a:schemeClr val="bg1"/>
          </a:solidFill>
          <a:ln w="12700">
            <a:solidFill>
              <a:srgbClr val="1E9ECC"/>
            </a:solidFill>
          </a:ln>
        </p:spPr>
        <p:txBody>
          <a:bodyPr wrap="square" rtlCol="0" anchor="ctr">
            <a:noAutofit/>
          </a:bodyPr>
          <a:lstStyle/>
          <a:p>
            <a:r>
              <a:rPr lang="en-US" sz="1200" dirty="0">
                <a:latin typeface="Bahnschrift" panose="020B0502040204020203" pitchFamily="34" charset="0"/>
              </a:rPr>
              <a:t>[Enter your project title here]</a:t>
            </a:r>
            <a:endParaRPr lang="en-IN" sz="12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3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C734BB5-EF94-CC90-77CB-78E26D60FFE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0679" y="375920"/>
            <a:ext cx="11404601" cy="6207760"/>
            <a:chOff x="360679" y="375920"/>
            <a:chExt cx="11404601" cy="6207760"/>
          </a:xfrm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05A26358-00D9-3948-4E3E-4405489547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9052" y="2261447"/>
              <a:ext cx="4920827" cy="1459655"/>
            </a:xfrm>
            <a:prstGeom prst="roundRect">
              <a:avLst>
                <a:gd name="adj" fmla="val 5859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1. Set Your Project Title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Click on the text box at the top left labeled </a:t>
              </a:r>
            </a:p>
            <a:p>
              <a:r>
                <a:rPr lang="en-US" sz="1200" b="1" dirty="0">
                  <a:solidFill>
                    <a:schemeClr val="accent6"/>
                  </a:solidFill>
                </a:rPr>
                <a:t>      "[Enter your project title here]"</a:t>
              </a:r>
              <a:r>
                <a:rPr lang="en-US" sz="1200" dirty="0">
                  <a:solidFill>
                    <a:schemeClr val="accent6"/>
                  </a:solidFill>
                </a:rPr>
                <a:t>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Delete the placeholder text and type in your specific project name (e.g., "Mars Rover Launch 2026").</a:t>
              </a:r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8503CFAB-A187-5B15-E41D-71EB75F8970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82920" y="2261447"/>
              <a:ext cx="6182360" cy="1459655"/>
            </a:xfrm>
            <a:prstGeom prst="roundRect">
              <a:avLst>
                <a:gd name="adj" fmla="val 5000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3. Customize the Timeline Header</a:t>
              </a:r>
            </a:p>
            <a:p>
              <a:endParaRPr lang="en-US" sz="1200" b="1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By default, the header shows </a:t>
              </a:r>
              <a:r>
                <a:rPr lang="en-US" sz="1200" b="1" dirty="0">
                  <a:solidFill>
                    <a:schemeClr val="accent6"/>
                  </a:solidFill>
                </a:rPr>
                <a:t>W1 through W12</a:t>
              </a:r>
              <a:r>
                <a:rPr lang="en-US" sz="1200" dirty="0">
                  <a:solidFill>
                    <a:schemeClr val="accent6"/>
                  </a:solidFill>
                </a:rPr>
                <a:t> (Weekly).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If your project is short, change these to </a:t>
              </a:r>
              <a:r>
                <a:rPr lang="en-US" sz="1200" b="1" dirty="0">
                  <a:solidFill>
                    <a:schemeClr val="accent6"/>
                  </a:solidFill>
                </a:rPr>
                <a:t>Days</a:t>
              </a:r>
              <a:r>
                <a:rPr lang="en-US" sz="1200" dirty="0">
                  <a:solidFill>
                    <a:schemeClr val="accent6"/>
                  </a:solidFill>
                </a:rPr>
                <a:t> (Mon, Tue, Wed) or </a:t>
              </a:r>
              <a:r>
                <a:rPr lang="en-US" sz="1200" b="1" dirty="0">
                  <a:solidFill>
                    <a:schemeClr val="accent6"/>
                  </a:solidFill>
                </a:rPr>
                <a:t>Hours</a:t>
              </a:r>
              <a:r>
                <a:rPr lang="en-US" sz="1200" dirty="0">
                  <a:solidFill>
                    <a:schemeClr val="accent6"/>
                  </a:solidFill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accent6"/>
                  </a:solidFill>
                </a:rPr>
                <a:t>If it is a long-term project, change them to </a:t>
              </a:r>
              <a:r>
                <a:rPr lang="en-US" sz="1200" b="1" dirty="0">
                  <a:solidFill>
                    <a:schemeClr val="accent6"/>
                  </a:solidFill>
                </a:rPr>
                <a:t>Months</a:t>
              </a:r>
              <a:r>
                <a:rPr lang="en-US" sz="1200" dirty="0">
                  <a:solidFill>
                    <a:schemeClr val="accent6"/>
                  </a:solidFill>
                </a:rPr>
                <a:t> (Jan, Feb, Mar) or </a:t>
              </a:r>
              <a:r>
                <a:rPr lang="en-US" sz="1200" b="1" dirty="0">
                  <a:solidFill>
                    <a:schemeClr val="accent6"/>
                  </a:solidFill>
                </a:rPr>
                <a:t>Quarters</a:t>
              </a:r>
              <a:r>
                <a:rPr lang="en-US" sz="1200" dirty="0">
                  <a:solidFill>
                    <a:schemeClr val="accent6"/>
                  </a:solidFill>
                </a:rPr>
                <a:t>.</a:t>
              </a:r>
              <a:endParaRPr lang="en-IN" sz="1200" dirty="0">
                <a:solidFill>
                  <a:schemeClr val="accent6"/>
                </a:solidFill>
              </a:endParaRPr>
            </a:p>
          </p:txBody>
        </p:sp>
        <p:sp>
          <p:nvSpPr>
            <p:cNvPr id="69" name="Rectangle: Rounded Corners 68">
              <a:extLst>
                <a:ext uri="{FF2B5EF4-FFF2-40B4-BE49-F238E27FC236}">
                  <a16:creationId xmlns:a16="http://schemas.microsoft.com/office/drawing/2014/main" id="{FAA74D67-BF2F-5746-F943-004E2960A85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9052" y="3846407"/>
              <a:ext cx="4920827" cy="2737273"/>
            </a:xfrm>
            <a:prstGeom prst="roundRect">
              <a:avLst>
                <a:gd name="adj" fmla="val 3889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2. Update the Task Table</a:t>
              </a:r>
            </a:p>
            <a:p>
              <a:endParaRPr lang="en-US" sz="1200" b="1" dirty="0">
                <a:solidFill>
                  <a:schemeClr val="accent6"/>
                </a:solidFill>
              </a:endParaRPr>
            </a:p>
            <a:p>
              <a:r>
                <a:rPr lang="en-US" sz="1200" dirty="0">
                  <a:solidFill>
                    <a:schemeClr val="accent6"/>
                  </a:solidFill>
                </a:rPr>
                <a:t>The left side of the template acts as your data entry point. Click into each cell to update:</a:t>
              </a:r>
            </a:p>
            <a:p>
              <a:endParaRPr lang="en-US" sz="1200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Task Name:</a:t>
              </a:r>
              <a:r>
                <a:rPr lang="en-US" sz="1200" dirty="0">
                  <a:solidFill>
                    <a:schemeClr val="accent6"/>
                  </a:solidFill>
                </a:rPr>
                <a:t> Define the specific activity or phase.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Owner:</a:t>
              </a:r>
              <a:r>
                <a:rPr lang="en-US" sz="1200" dirty="0">
                  <a:solidFill>
                    <a:schemeClr val="accent6"/>
                  </a:solidFill>
                </a:rPr>
                <a:t> Assign a team member to the task.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Start Date / Duration / Progress:</a:t>
              </a:r>
              <a:r>
                <a:rPr lang="en-US" sz="1200" dirty="0">
                  <a:solidFill>
                    <a:schemeClr val="accent6"/>
                  </a:solidFill>
                </a:rPr>
                <a:t> Enter your planning data. This acts as your reference for when you move the bars later.</a:t>
              </a:r>
              <a:endParaRPr lang="en-IN" sz="1200" dirty="0">
                <a:solidFill>
                  <a:schemeClr val="accent6"/>
                </a:solidFill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C1D6AAB3-1FF8-12E0-08DA-296260E3039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82920" y="3846407"/>
              <a:ext cx="6182360" cy="2737273"/>
            </a:xfrm>
            <a:prstGeom prst="roundRect">
              <a:avLst>
                <a:gd name="adj" fmla="val 6389"/>
              </a:avLst>
            </a:prstGeom>
            <a:solidFill>
              <a:schemeClr val="bg1">
                <a:alpha val="63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0" rtlCol="0" anchor="t"/>
            <a:lstStyle/>
            <a:p>
              <a:r>
                <a:rPr lang="en-US" sz="1600" b="1" dirty="0">
                  <a:solidFill>
                    <a:srgbClr val="1E9ECC"/>
                  </a:solidFill>
                </a:rPr>
                <a:t>4. Adjust the Gantt Chart Bars</a:t>
              </a:r>
            </a:p>
            <a:p>
              <a:endParaRPr lang="en-US" sz="1200" b="1" dirty="0">
                <a:solidFill>
                  <a:schemeClr val="accent6"/>
                </a:solidFill>
              </a:endParaRPr>
            </a:p>
            <a:p>
              <a:r>
                <a:rPr lang="en-US" sz="1200" dirty="0">
                  <a:solidFill>
                    <a:schemeClr val="accent6"/>
                  </a:solidFill>
                </a:rPr>
                <a:t>This is the visual part of the process. Because these are shapes, you will need to "drag and stretch" them:</a:t>
              </a:r>
            </a:p>
            <a:p>
              <a:endParaRPr lang="en-US" sz="1200" dirty="0">
                <a:solidFill>
                  <a:schemeClr val="accent6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Position:</a:t>
              </a:r>
              <a:r>
                <a:rPr lang="en-US" sz="1200" dirty="0">
                  <a:solidFill>
                    <a:schemeClr val="accent6"/>
                  </a:solidFill>
                </a:rPr>
                <a:t> Click and drag the bar left or right to align it with the correct </a:t>
              </a:r>
              <a:r>
                <a:rPr lang="en-US" sz="1200" b="1" dirty="0">
                  <a:solidFill>
                    <a:schemeClr val="accent6"/>
                  </a:solidFill>
                </a:rPr>
                <a:t>Start Date</a:t>
              </a:r>
              <a:r>
                <a:rPr lang="en-US" sz="1200" dirty="0">
                  <a:solidFill>
                    <a:schemeClr val="accent6"/>
                  </a:solidFill>
                </a:rPr>
                <a:t> on your timeline.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Length:</a:t>
              </a:r>
              <a:r>
                <a:rPr lang="en-US" sz="1200" dirty="0">
                  <a:solidFill>
                    <a:schemeClr val="accent6"/>
                  </a:solidFill>
                </a:rPr>
                <a:t> Click the "handle" on the edge of the shape and drag it to stretch the bar to match the </a:t>
              </a:r>
              <a:r>
                <a:rPr lang="en-US" sz="1200" b="1" dirty="0">
                  <a:solidFill>
                    <a:schemeClr val="accent6"/>
                  </a:solidFill>
                </a:rPr>
                <a:t>Duration</a:t>
              </a:r>
              <a:r>
                <a:rPr lang="en-US" sz="1200" dirty="0">
                  <a:solidFill>
                    <a:schemeClr val="accent6"/>
                  </a:solidFill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accent6"/>
                  </a:solidFill>
                </a:rPr>
                <a:t>Progress:</a:t>
              </a:r>
              <a:r>
                <a:rPr lang="en-US" sz="1200" dirty="0">
                  <a:solidFill>
                    <a:schemeClr val="accent6"/>
                  </a:solidFill>
                </a:rPr>
                <a:t> Use the </a:t>
              </a:r>
              <a:r>
                <a:rPr lang="en-US" sz="1200" b="1" dirty="0">
                  <a:solidFill>
                    <a:schemeClr val="bg1"/>
                  </a:solidFill>
                  <a:highlight>
                    <a:srgbClr val="1E9ECC"/>
                  </a:highlight>
                </a:rPr>
                <a:t>Blue bar</a:t>
              </a:r>
              <a:r>
                <a:rPr lang="en-US" sz="1200" dirty="0">
                  <a:solidFill>
                    <a:schemeClr val="bg1"/>
                  </a:solidFill>
                  <a:highlight>
                    <a:srgbClr val="1E9ECC"/>
                  </a:highlight>
                </a:rPr>
                <a:t> </a:t>
              </a:r>
              <a:r>
                <a:rPr lang="en-US" sz="1200" dirty="0">
                  <a:solidFill>
                    <a:schemeClr val="accent6"/>
                  </a:solidFill>
                </a:rPr>
                <a:t>to represent "Completed" work and the </a:t>
              </a:r>
              <a:r>
                <a:rPr lang="en-US" sz="1200" b="1" dirty="0">
                  <a:solidFill>
                    <a:schemeClr val="bg1"/>
                  </a:solidFill>
                  <a:highlight>
                    <a:srgbClr val="F38569"/>
                  </a:highlight>
                </a:rPr>
                <a:t>Orange bar</a:t>
              </a:r>
              <a:r>
                <a:rPr lang="en-US" sz="1200" dirty="0">
                  <a:solidFill>
                    <a:schemeClr val="bg1"/>
                  </a:solidFill>
                  <a:highlight>
                    <a:srgbClr val="F38569"/>
                  </a:highlight>
                </a:rPr>
                <a:t> </a:t>
              </a:r>
              <a:r>
                <a:rPr lang="en-US" sz="1200" dirty="0">
                  <a:solidFill>
                    <a:schemeClr val="accent6"/>
                  </a:solidFill>
                </a:rPr>
                <a:t>for "Planned/Remaining" work. Overlap them to show exactly how much of a task is finished.</a:t>
              </a:r>
              <a:endParaRPr lang="en-IN" sz="1200" dirty="0">
                <a:solidFill>
                  <a:schemeClr val="accent6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6E388E3E-485A-5A77-909C-0E5B0B449E0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0679" y="375920"/>
              <a:ext cx="5029200" cy="9042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chemeClr val="tx1"/>
                  </a:solidFill>
                </a:rPr>
                <a:t>How to Use Analysistabs® </a:t>
              </a:r>
            </a:p>
            <a:p>
              <a:r>
                <a:rPr lang="en-US" sz="2800" b="1" dirty="0">
                  <a:solidFill>
                    <a:schemeClr val="tx1"/>
                  </a:solidFill>
                </a:rPr>
                <a:t>Free Gantt Chart Template</a:t>
              </a:r>
              <a:endParaRPr lang="en-IN" sz="28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943DD65-9069-4ED7-98BD-EBC6BDA75A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0679" y="1280159"/>
              <a:ext cx="5029200" cy="59944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Follow these 4 simple steps to customize your project timeline and track progress effectively.</a:t>
              </a:r>
              <a:endParaRPr lang="en-IN" sz="1600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E018959-A410-40C1-84CF-A9B050A7BA1F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5943600" y="375920"/>
              <a:ext cx="4201160" cy="1676400"/>
              <a:chOff x="7289800" y="375920"/>
              <a:chExt cx="4201160" cy="1676400"/>
            </a:xfrm>
          </p:grpSpPr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CC7A0972-6F96-7093-6F8A-175DACCDB4FB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>
              <a:xfrm>
                <a:off x="7289800" y="375920"/>
                <a:ext cx="0" cy="1676400"/>
              </a:xfrm>
              <a:prstGeom prst="line">
                <a:avLst/>
              </a:prstGeom>
              <a:ln w="9525">
                <a:solidFill>
                  <a:schemeClr val="accent6">
                    <a:lumMod val="60000"/>
                    <a:lumOff val="40000"/>
                    <a:alpha val="46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F7476FEA-57A5-F017-71FF-DA1A3395E1A1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7394448" y="403860"/>
                <a:ext cx="4096512" cy="1620520"/>
                <a:chOff x="7394448" y="375920"/>
                <a:chExt cx="4096512" cy="1620520"/>
              </a:xfrm>
            </p:grpSpPr>
            <p:sp>
              <p:nvSpPr>
                <p:cNvPr id="77" name="Rectangle: Rounded Corners 76">
                  <a:hlinkClick r:id="rId2" tooltip="Analysistabs Premium Templates"/>
                  <a:extLst>
                    <a:ext uri="{FF2B5EF4-FFF2-40B4-BE49-F238E27FC236}">
                      <a16:creationId xmlns:a16="http://schemas.microsoft.com/office/drawing/2014/main" id="{87AF7412-5459-EFC1-29F9-3DD26929C1F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394448" y="375920"/>
                  <a:ext cx="4096512" cy="758952"/>
                </a:xfrm>
                <a:prstGeom prst="roundRect">
                  <a:avLst>
                    <a:gd name="adj" fmla="val 7680"/>
                  </a:avLst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rtlCol="0" anchor="ctr"/>
                <a:lstStyle/>
                <a:p>
                  <a:r>
                    <a:rPr lang="en-IN" sz="1200" b="1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120+ Premium Templates </a:t>
                  </a:r>
                  <a:r>
                    <a:rPr lang="en-IN" sz="1200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| Premium Project Solutions : </a:t>
                  </a:r>
                </a:p>
                <a:p>
                  <a:r>
                    <a:rPr lang="en-IN" sz="1200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🚀 Analysistabs.org</a:t>
                  </a:r>
                </a:p>
              </p:txBody>
            </p:sp>
            <p:sp>
              <p:nvSpPr>
                <p:cNvPr id="80" name="Rectangle: Rounded Corners 79">
                  <a:hlinkClick r:id="rId3" tooltip="Excelx Free Templates"/>
                  <a:extLst>
                    <a:ext uri="{FF2B5EF4-FFF2-40B4-BE49-F238E27FC236}">
                      <a16:creationId xmlns:a16="http://schemas.microsoft.com/office/drawing/2014/main" id="{7164CBED-5B5F-D746-D6B1-2B1F8CCEC97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394448" y="1237488"/>
                  <a:ext cx="4096512" cy="758952"/>
                </a:xfrm>
                <a:prstGeom prst="roundRect">
                  <a:avLst>
                    <a:gd name="adj" fmla="val 8497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rtlCol="0" anchor="ctr"/>
                <a:lstStyle/>
                <a:p>
                  <a:r>
                    <a:rPr lang="en-IN" sz="1200" b="1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50+ Free Templates</a:t>
                  </a:r>
                  <a:r>
                    <a:rPr lang="en-IN" sz="1200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 | Free Resources for Everyone: </a:t>
                  </a:r>
                </a:p>
                <a:p>
                  <a:r>
                    <a:rPr lang="en-IN" sz="1200" dirty="0">
                      <a:solidFill>
                        <a:schemeClr val="accent3">
                          <a:lumMod val="50000"/>
                        </a:schemeClr>
                      </a:solidFill>
                    </a:rPr>
                    <a:t>🎁 Excelx.com/templates/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99895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nalysistabs CT MC2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E03D12"/>
      </a:accent1>
      <a:accent2>
        <a:srgbClr val="FAB60D"/>
      </a:accent2>
      <a:accent3>
        <a:srgbClr val="36CD5A"/>
      </a:accent3>
      <a:accent4>
        <a:srgbClr val="1E9ECD"/>
      </a:accent4>
      <a:accent5>
        <a:srgbClr val="B7EA43"/>
      </a:accent5>
      <a:accent6>
        <a:srgbClr val="49526F"/>
      </a:accent6>
      <a:hlink>
        <a:srgbClr val="FFFFFF"/>
      </a:hlink>
      <a:folHlink>
        <a:srgbClr val="59595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573</Words>
  <Application>Microsoft Office PowerPoint</Application>
  <PresentationFormat>Widescreen</PresentationFormat>
  <Paragraphs>151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Bahnschrift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Analysistabs®</dc:creator>
  <cp:lastModifiedBy>Analysistabs®</cp:lastModifiedBy>
  <cp:revision>14</cp:revision>
  <dcterms:created xsi:type="dcterms:W3CDTF">2026-03-04T12:12:30Z</dcterms:created>
  <dcterms:modified xsi:type="dcterms:W3CDTF">2026-03-07T09:18:35Z</dcterms:modified>
</cp:coreProperties>
</file>